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sldIdLst>
    <p:sldId id="256" r:id="rId2"/>
    <p:sldId id="257" r:id="rId3"/>
    <p:sldId id="258" r:id="rId4"/>
    <p:sldId id="259" r:id="rId5"/>
    <p:sldId id="263" r:id="rId6"/>
    <p:sldId id="260" r:id="rId7"/>
    <p:sldId id="261" r:id="rId8"/>
    <p:sldId id="262" r:id="rId9"/>
    <p:sldId id="264" r:id="rId10"/>
    <p:sldId id="273" r:id="rId11"/>
    <p:sldId id="270" r:id="rId12"/>
    <p:sldId id="271" r:id="rId13"/>
    <p:sldId id="267" r:id="rId14"/>
    <p:sldId id="266" r:id="rId15"/>
    <p:sldId id="269" r:id="rId16"/>
    <p:sldId id="265"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50D0DB-1D8A-4CFC-B843-06E149D56C4D}" type="datetimeFigureOut">
              <a:rPr lang="el-GR" smtClean="0"/>
              <a:t>8/5/2015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CC8A84-D6EB-4788-9A95-63CE4E5A31DC}"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1CC8A84-D6EB-4788-9A95-63CE4E5A31DC}" type="slidenum">
              <a:rPr lang="el-GR" smtClean="0"/>
              <a:t>5</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A63A0FFC-C261-4098-B266-CA6082655B7F}" type="datetimeFigureOut">
              <a:rPr lang="el-GR" smtClean="0"/>
              <a:pPr/>
              <a:t>8/5/2015</a:t>
            </a:fld>
            <a:endParaRPr lang="el-GR" dirty="0"/>
          </a:p>
        </p:txBody>
      </p:sp>
      <p:sp>
        <p:nvSpPr>
          <p:cNvPr id="19" name="18 - Θέση υποσέλιδου"/>
          <p:cNvSpPr>
            <a:spLocks noGrp="1"/>
          </p:cNvSpPr>
          <p:nvPr>
            <p:ph type="ftr" sz="quarter" idx="11"/>
          </p:nvPr>
        </p:nvSpPr>
        <p:spPr/>
        <p:txBody>
          <a:bodyPr/>
          <a:lstStyle/>
          <a:p>
            <a:endParaRPr lang="el-GR" dirty="0"/>
          </a:p>
        </p:txBody>
      </p:sp>
      <p:sp>
        <p:nvSpPr>
          <p:cNvPr id="27" name="26 - Θέση αριθμού διαφάνειας"/>
          <p:cNvSpPr>
            <a:spLocks noGrp="1"/>
          </p:cNvSpPr>
          <p:nvPr>
            <p:ph type="sldNum" sz="quarter" idx="12"/>
          </p:nvPr>
        </p:nvSpPr>
        <p:spPr/>
        <p:txBody>
          <a:bodyPr/>
          <a:lstStyle/>
          <a:p>
            <a:fld id="{6EE5E337-2154-4C0C-9596-7FA3ECB3C246}"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63A0FFC-C261-4098-B266-CA6082655B7F}" type="datetimeFigureOut">
              <a:rPr lang="el-GR" smtClean="0"/>
              <a:pPr/>
              <a:t>8/5/2015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6EE5E337-2154-4C0C-9596-7FA3ECB3C246}"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63A0FFC-C261-4098-B266-CA6082655B7F}" type="datetimeFigureOut">
              <a:rPr lang="el-GR" smtClean="0"/>
              <a:pPr/>
              <a:t>8/5/2015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6EE5E337-2154-4C0C-9596-7FA3ECB3C246}"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63A0FFC-C261-4098-B266-CA6082655B7F}" type="datetimeFigureOut">
              <a:rPr lang="el-GR" smtClean="0"/>
              <a:pPr/>
              <a:t>8/5/2015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6EE5E337-2154-4C0C-9596-7FA3ECB3C246}"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63A0FFC-C261-4098-B266-CA6082655B7F}" type="datetimeFigureOut">
              <a:rPr lang="el-GR" smtClean="0"/>
              <a:pPr/>
              <a:t>8/5/2015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6EE5E337-2154-4C0C-9596-7FA3ECB3C246}"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63A0FFC-C261-4098-B266-CA6082655B7F}" type="datetimeFigureOut">
              <a:rPr lang="el-GR" smtClean="0"/>
              <a:pPr/>
              <a:t>8/5/2015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6EE5E337-2154-4C0C-9596-7FA3ECB3C246}"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A63A0FFC-C261-4098-B266-CA6082655B7F}" type="datetimeFigureOut">
              <a:rPr lang="el-GR" smtClean="0"/>
              <a:pPr/>
              <a:t>8/5/2015</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6EE5E337-2154-4C0C-9596-7FA3ECB3C246}"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A63A0FFC-C261-4098-B266-CA6082655B7F}" type="datetimeFigureOut">
              <a:rPr lang="el-GR" smtClean="0"/>
              <a:pPr/>
              <a:t>8/5/2015</a:t>
            </a:fld>
            <a:endParaRPr lang="el-GR" dirty="0"/>
          </a:p>
        </p:txBody>
      </p:sp>
      <p:sp>
        <p:nvSpPr>
          <p:cNvPr id="8" name="7 - Θέση αριθμού διαφάνειας"/>
          <p:cNvSpPr>
            <a:spLocks noGrp="1"/>
          </p:cNvSpPr>
          <p:nvPr>
            <p:ph type="sldNum" sz="quarter" idx="11"/>
          </p:nvPr>
        </p:nvSpPr>
        <p:spPr/>
        <p:txBody>
          <a:bodyPr/>
          <a:lstStyle/>
          <a:p>
            <a:fld id="{6EE5E337-2154-4C0C-9596-7FA3ECB3C246}" type="slidenum">
              <a:rPr lang="el-GR" smtClean="0"/>
              <a:pPr/>
              <a:t>‹#›</a:t>
            </a:fld>
            <a:endParaRPr lang="el-GR" dirty="0"/>
          </a:p>
        </p:txBody>
      </p:sp>
      <p:sp>
        <p:nvSpPr>
          <p:cNvPr id="9" name="8 - Θέση υποσέλιδου"/>
          <p:cNvSpPr>
            <a:spLocks noGrp="1"/>
          </p:cNvSpPr>
          <p:nvPr>
            <p:ph type="ftr" sz="quarter" idx="12"/>
          </p:nvPr>
        </p:nvSpPr>
        <p:spPr/>
        <p:txBody>
          <a:bodyPr/>
          <a:lstStyle/>
          <a:p>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63A0FFC-C261-4098-B266-CA6082655B7F}" type="datetimeFigureOut">
              <a:rPr lang="el-GR" smtClean="0"/>
              <a:pPr/>
              <a:t>8/5/2015</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6EE5E337-2154-4C0C-9596-7FA3ECB3C246}"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63A0FFC-C261-4098-B266-CA6082655B7F}" type="datetimeFigureOut">
              <a:rPr lang="el-GR" smtClean="0"/>
              <a:pPr/>
              <a:t>8/5/2015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6EE5E337-2154-4C0C-9596-7FA3ECB3C246}"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A63A0FFC-C261-4098-B266-CA6082655B7F}" type="datetimeFigureOut">
              <a:rPr lang="el-GR" smtClean="0"/>
              <a:pPr/>
              <a:t>8/5/2015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6EE5E337-2154-4C0C-9596-7FA3ECB3C246}"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63A0FFC-C261-4098-B266-CA6082655B7F}" type="datetimeFigureOut">
              <a:rPr lang="el-GR" smtClean="0"/>
              <a:pPr/>
              <a:t>8/5/2015</a:t>
            </a:fld>
            <a:endParaRPr lang="el-GR" dirty="0"/>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dirty="0"/>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EE5E337-2154-4C0C-9596-7FA3ECB3C246}" type="slidenum">
              <a:rPr lang="el-GR" smtClean="0"/>
              <a:pPr/>
              <a:t>‹#›</a:t>
            </a:fld>
            <a:endParaRPr lang="el-GR" dirty="0"/>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file:///C:\Users\hp\Desktop\PROJECT%20B1\&#960;&#961;&#959;&#964;&#949;&#953;&#957;&#959;&#956;&#949;&#957;&#945;\Renee's%20Holocaust%20video.mp4"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file:///C:\Users\hp\Desktop\PROJECT%20B1\&#960;&#961;&#959;&#964;&#949;&#953;&#957;&#959;&#956;&#949;&#957;&#945;\Holocaust%20PSA%20-Numbers-.mp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57158" y="2071678"/>
            <a:ext cx="6480048" cy="2301240"/>
          </a:xfrm>
        </p:spPr>
        <p:txBody>
          <a:bodyPr/>
          <a:lstStyle/>
          <a:p>
            <a:pPr algn="ctr"/>
            <a:r>
              <a:rPr lang="el-GR" u="sng"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Batang" pitchFamily="18" charset="-127"/>
                <a:ea typeface="Batang" pitchFamily="18" charset="-127"/>
              </a:rPr>
              <a:t> </a:t>
            </a:r>
            <a:br>
              <a:rPr lang="el-GR" u="sng"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Batang" pitchFamily="18" charset="-127"/>
                <a:ea typeface="Batang" pitchFamily="18" charset="-127"/>
              </a:rPr>
            </a:br>
            <a:r>
              <a:rPr lang="el-GR"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Batang" pitchFamily="18" charset="-127"/>
                <a:ea typeface="Batang" pitchFamily="18" charset="-127"/>
              </a:rPr>
              <a:t>        </a:t>
            </a:r>
            <a:r>
              <a:rPr lang="el-GR" u="sng"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Batang" pitchFamily="18" charset="-127"/>
                <a:ea typeface="Batang" pitchFamily="18" charset="-127"/>
              </a:rPr>
              <a:t>Γενοκτονίες</a:t>
            </a:r>
            <a:r>
              <a:rPr lang="el-GR"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endParaRPr lang="el-GR"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2 - Υπότιτλος"/>
          <p:cNvSpPr>
            <a:spLocks noGrp="1"/>
          </p:cNvSpPr>
          <p:nvPr>
            <p:ph type="subTitle" idx="1"/>
          </p:nvPr>
        </p:nvSpPr>
        <p:spPr>
          <a:xfrm>
            <a:off x="1214414" y="5072074"/>
            <a:ext cx="2571768" cy="681030"/>
          </a:xfrm>
        </p:spPr>
        <p:txBody>
          <a:bodyPr/>
          <a:lstStyle/>
          <a:p>
            <a:endParaRPr lang="el-GR" dirty="0"/>
          </a:p>
        </p:txBody>
      </p:sp>
      <p:sp>
        <p:nvSpPr>
          <p:cNvPr id="4" name="3 - TextBox"/>
          <p:cNvSpPr txBox="1"/>
          <p:nvPr/>
        </p:nvSpPr>
        <p:spPr>
          <a:xfrm>
            <a:off x="428596" y="428604"/>
            <a:ext cx="4429156" cy="1446550"/>
          </a:xfrm>
          <a:prstGeom prst="rect">
            <a:avLst/>
          </a:prstGeom>
          <a:noFill/>
        </p:spPr>
        <p:txBody>
          <a:bodyPr wrap="square" rtlCol="0">
            <a:spAutoFit/>
          </a:bodyPr>
          <a:lstStyle/>
          <a:p>
            <a:r>
              <a:rPr lang="en-US" sz="4400" b="1" dirty="0" smtClean="0">
                <a:latin typeface="Batang" pitchFamily="18" charset="-127"/>
                <a:ea typeface="Batang" pitchFamily="18" charset="-127"/>
              </a:rPr>
              <a:t>Project B1</a:t>
            </a:r>
            <a:r>
              <a:rPr lang="el-GR" sz="4400" b="1" dirty="0" smtClean="0">
                <a:latin typeface="Batang" pitchFamily="18" charset="-127"/>
                <a:ea typeface="Batang" pitchFamily="18" charset="-127"/>
              </a:rPr>
              <a:t> 2014-2015</a:t>
            </a:r>
            <a:r>
              <a:rPr lang="en-US" sz="4400" b="1" dirty="0" smtClean="0">
                <a:latin typeface="Batang" pitchFamily="18" charset="-127"/>
                <a:ea typeface="Batang" pitchFamily="18" charset="-127"/>
              </a:rPr>
              <a:t> </a:t>
            </a:r>
            <a:endParaRPr lang="el-GR" sz="4400" b="1" dirty="0">
              <a:latin typeface="Batang" pitchFamily="18" charset="-127"/>
              <a:ea typeface="Batang" pitchFamily="18"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l-GR" b="1" u="sng" dirty="0" smtClean="0">
                <a:ln w="11430"/>
                <a:solidFill>
                  <a:srgbClr val="C00000"/>
                </a:solidFill>
                <a:effectLst>
                  <a:outerShdw blurRad="50800" dist="39000" dir="5460000" algn="tl">
                    <a:srgbClr val="000000">
                      <a:alpha val="38000"/>
                    </a:srgbClr>
                  </a:outerShdw>
                </a:effectLst>
              </a:rPr>
              <a:t>ΤΟ ΟΛΟΚΑΥΤΩΜΑ ΤΩΝ ΕΒΡΑΙΩΝ</a:t>
            </a:r>
            <a:endParaRPr lang="el-GR" b="1" u="sng" dirty="0">
              <a:ln w="11430"/>
              <a:solidFill>
                <a:srgbClr val="C00000"/>
              </a:solidFill>
              <a:effectLst>
                <a:outerShdw blurRad="50800" dist="39000" dir="5460000" algn="tl">
                  <a:srgbClr val="000000">
                    <a:alpha val="38000"/>
                  </a:srgbClr>
                </a:outerShdw>
              </a:effectLst>
            </a:endParaRPr>
          </a:p>
        </p:txBody>
      </p:sp>
      <p:sp>
        <p:nvSpPr>
          <p:cNvPr id="3" name="2 - Θέση περιεχομένου"/>
          <p:cNvSpPr>
            <a:spLocks noGrp="1"/>
          </p:cNvSpPr>
          <p:nvPr>
            <p:ph idx="1"/>
          </p:nvPr>
        </p:nvSpPr>
        <p:spPr/>
        <p:txBody>
          <a:bodyPr/>
          <a:lstStyle/>
          <a:p>
            <a:endParaRPr lang="el-G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 </a:t>
            </a:r>
            <a:endParaRPr lang="el-GR" dirty="0"/>
          </a:p>
        </p:txBody>
      </p:sp>
      <p:sp>
        <p:nvSpPr>
          <p:cNvPr id="3" name="2 - Θέση περιεχομένου"/>
          <p:cNvSpPr>
            <a:spLocks noGrp="1"/>
          </p:cNvSpPr>
          <p:nvPr>
            <p:ph idx="1"/>
          </p:nvPr>
        </p:nvSpPr>
        <p:spPr>
          <a:xfrm>
            <a:off x="428596" y="357166"/>
            <a:ext cx="7467600" cy="5572164"/>
          </a:xfrm>
        </p:spPr>
        <p:txBody>
          <a:bodyPr>
            <a:normAutofit fontScale="55000" lnSpcReduction="20000"/>
          </a:bodyPr>
          <a:lstStyle/>
          <a:p>
            <a:pPr algn="ctr">
              <a:buNone/>
            </a:pPr>
            <a:r>
              <a:rPr lang="el-GR" sz="5500" b="1" u="sng" spc="100" dirty="0" smtClean="0">
                <a:ln w="18000">
                  <a:solidFill>
                    <a:schemeClr val="accent1">
                      <a:satMod val="200000"/>
                      <a:tint val="72000"/>
                    </a:schemeClr>
                  </a:solidFill>
                  <a:prstDash val="solid"/>
                </a:ln>
                <a:solidFill>
                  <a:srgbClr val="0070C0"/>
                </a:solidFill>
                <a:effectLst>
                  <a:outerShdw blurRad="25000" dist="20000" dir="16020000" algn="tl">
                    <a:schemeClr val="accent1">
                      <a:satMod val="200000"/>
                      <a:shade val="1000"/>
                      <a:alpha val="60000"/>
                    </a:schemeClr>
                  </a:outerShdw>
                </a:effectLst>
              </a:rPr>
              <a:t>Η Επικράτηση της Ναζιστικής Ιδεολογίας </a:t>
            </a:r>
          </a:p>
          <a:p>
            <a:pPr algn="just">
              <a:lnSpc>
                <a:spcPct val="170000"/>
              </a:lnSpc>
              <a:spcBef>
                <a:spcPts val="0"/>
              </a:spcBef>
              <a:buNone/>
            </a:pPr>
            <a:r>
              <a:rPr lang="el-GR" sz="3500" dirty="0" smtClean="0">
                <a:solidFill>
                  <a:schemeClr val="bg1"/>
                </a:solidFill>
              </a:rPr>
              <a:t>           </a:t>
            </a:r>
          </a:p>
          <a:p>
            <a:pPr algn="just">
              <a:lnSpc>
                <a:spcPct val="170000"/>
              </a:lnSpc>
              <a:spcBef>
                <a:spcPts val="0"/>
              </a:spcBef>
              <a:buNone/>
            </a:pPr>
            <a:r>
              <a:rPr lang="el-GR" sz="3500" dirty="0" smtClean="0">
                <a:solidFill>
                  <a:schemeClr val="bg1"/>
                </a:solidFill>
              </a:rPr>
              <a:t>        Ήδη από το 1925, ο Χίτλερ, στο βιβλίο του «Ο Αγών μου», είχε ξεκάθαρα εκθέσει την ιδεολογία και τη ρατσιστική του πολιτική. Μεταξύ των ρατσιστικών αναφορών του σε διαφόρους λαούς, ο Χίτλερ εξέφρασε ιδιαίτερη πολεμική για τους Εβραίους, που τους θεωρούσε φυλετικά κατώτερους απέναντι στην υπεροχή της «Άριας» γερμανικής φυλής, «υπανθρώπους» υπεύθυνους για την κρίση όχι μόνον της Γερμανίας αλλά και για τις συμφορές όλου του κόσμου.</a:t>
            </a:r>
          </a:p>
          <a:p>
            <a:r>
              <a:rPr lang="el-GR" dirty="0" smtClean="0">
                <a:solidFill>
                  <a:schemeClr val="bg1"/>
                </a:solidFill>
              </a:rPr>
              <a:t> </a:t>
            </a:r>
          </a:p>
          <a:p>
            <a:pPr>
              <a:buNone/>
            </a:pPr>
            <a:endParaRPr lang="el-GR" dirty="0" smtClean="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1571612"/>
            <a:ext cx="7467600" cy="1143000"/>
          </a:xfrm>
        </p:spPr>
        <p:txBody>
          <a:bodyPr>
            <a:noAutofit/>
          </a:bodyPr>
          <a:lstStyle/>
          <a:p>
            <a:pPr algn="just">
              <a:lnSpc>
                <a:spcPct val="150000"/>
              </a:lnSpc>
            </a:pPr>
            <a:r>
              <a:rPr lang="el-GR" sz="2200" dirty="0" smtClean="0">
                <a:solidFill>
                  <a:schemeClr val="bg1"/>
                </a:solidFill>
                <a:latin typeface="+mn-lt"/>
              </a:rPr>
              <a:t>    Με την αναγόρευση του </a:t>
            </a:r>
            <a:r>
              <a:rPr lang="el-GR" sz="2200" b="1" dirty="0" smtClean="0">
                <a:solidFill>
                  <a:schemeClr val="bg1"/>
                </a:solidFill>
                <a:latin typeface="+mn-lt"/>
              </a:rPr>
              <a:t>Χίτλερ</a:t>
            </a:r>
            <a:r>
              <a:rPr lang="el-GR" sz="2200" dirty="0" smtClean="0">
                <a:solidFill>
                  <a:schemeClr val="bg1"/>
                </a:solidFill>
                <a:latin typeface="+mn-lt"/>
              </a:rPr>
              <a:t> σε Καγκελάριο, στις 30 Ιανουαρίου </a:t>
            </a:r>
            <a:r>
              <a:rPr lang="el-GR" sz="2200" b="1" dirty="0" smtClean="0">
                <a:solidFill>
                  <a:schemeClr val="bg1"/>
                </a:solidFill>
                <a:latin typeface="+mn-lt"/>
              </a:rPr>
              <a:t>1933</a:t>
            </a:r>
            <a:r>
              <a:rPr lang="el-GR" sz="2200" dirty="0" smtClean="0">
                <a:solidFill>
                  <a:schemeClr val="bg1"/>
                </a:solidFill>
                <a:latin typeface="+mn-lt"/>
              </a:rPr>
              <a:t>, ο </a:t>
            </a:r>
            <a:r>
              <a:rPr lang="el-GR" sz="2200" b="1" dirty="0" smtClean="0">
                <a:solidFill>
                  <a:schemeClr val="bg1"/>
                </a:solidFill>
                <a:latin typeface="+mn-lt"/>
              </a:rPr>
              <a:t>ρατσισμός</a:t>
            </a:r>
            <a:r>
              <a:rPr lang="el-GR" sz="2200" dirty="0" smtClean="0">
                <a:solidFill>
                  <a:schemeClr val="bg1"/>
                </a:solidFill>
                <a:latin typeface="+mn-lt"/>
              </a:rPr>
              <a:t> και ιδιαίτερα ο </a:t>
            </a:r>
            <a:r>
              <a:rPr lang="el-GR" sz="2200" b="1" dirty="0" smtClean="0">
                <a:solidFill>
                  <a:schemeClr val="bg1"/>
                </a:solidFill>
                <a:latin typeface="+mn-lt"/>
              </a:rPr>
              <a:t>αντισημιτισμός</a:t>
            </a:r>
            <a:r>
              <a:rPr lang="el-GR" sz="2200" dirty="0" smtClean="0">
                <a:solidFill>
                  <a:schemeClr val="bg1"/>
                </a:solidFill>
                <a:latin typeface="+mn-lt"/>
              </a:rPr>
              <a:t> καθιερώθηκαν ως δόγματα του Γερμανικού Κράτους. Από τον Απρίλιο του 1933 ξεκίνησε μία κλιμακούμενη σειρά </a:t>
            </a:r>
            <a:r>
              <a:rPr lang="el-GR" sz="2200" b="1" dirty="0" smtClean="0">
                <a:solidFill>
                  <a:schemeClr val="bg1"/>
                </a:solidFill>
                <a:latin typeface="+mn-lt"/>
              </a:rPr>
              <a:t>αντι-εβραϊκών μέτρων </a:t>
            </a:r>
            <a:r>
              <a:rPr lang="el-GR" sz="2200" dirty="0" smtClean="0">
                <a:solidFill>
                  <a:schemeClr val="bg1"/>
                </a:solidFill>
                <a:latin typeface="+mn-lt"/>
              </a:rPr>
              <a:t>κοινωνικού αποκλεισμού, στέρησης στοιχειωδών ανθρωπίνων και δημοκρατικών δικαιωμάτων, κατάσχεσης περιουσιών, διώξεων και ωμής βίας.</a:t>
            </a:r>
            <a:endParaRPr lang="el-GR" sz="2200" dirty="0">
              <a:solidFill>
                <a:schemeClr val="bg1"/>
              </a:solidFill>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2071678"/>
            <a:ext cx="7467600" cy="1143000"/>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8800" b="1" u="sng"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Holocaust </a:t>
            </a:r>
            <a:endParaRPr lang="el-GR" sz="8800" b="1" u="sng"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pic>
        <p:nvPicPr>
          <p:cNvPr id="6" name="Renee's Holocaust video.mp4">
            <a:hlinkClick r:id="" action="ppaction://media"/>
          </p:cNvPr>
          <p:cNvPicPr>
            <a:picLocks noGrp="1" noRot="1" noChangeAspect="1"/>
          </p:cNvPicPr>
          <p:nvPr>
            <p:ph idx="1"/>
            <a:videoFile r:link="rId1"/>
          </p:nvPr>
        </p:nvPicPr>
        <p:blipFill>
          <a:blip r:embed="rId3"/>
          <a:stretch>
            <a:fillRect/>
          </a:stretch>
        </p:blipFill>
        <p:spPr>
          <a:xfrm>
            <a:off x="-6376" y="-1"/>
            <a:ext cx="9150376" cy="688033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pic>
        <p:nvPicPr>
          <p:cNvPr id="6" name="Holocaust PSA -Numbers-.mp4">
            <a:hlinkClick r:id="" action="ppaction://media"/>
          </p:cNvPr>
          <p:cNvPicPr>
            <a:picLocks noGrp="1" noRot="1" noChangeAspect="1"/>
          </p:cNvPicPr>
          <p:nvPr>
            <p:ph idx="1"/>
            <a:videoFile r:link="rId1"/>
          </p:nvPr>
        </p:nvPicPr>
        <p:blipFill>
          <a:blip r:embed="rId3"/>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sz="4800" b="1" u="sng"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atang" pitchFamily="18" charset="-127"/>
                <a:ea typeface="Batang" pitchFamily="18" charset="-127"/>
              </a:rPr>
              <a:t>Περιεχόμενα</a:t>
            </a:r>
            <a:endParaRPr lang="el-GR" sz="4800" u="sng" dirty="0">
              <a:solidFill>
                <a:schemeClr val="bg1"/>
              </a:solidFill>
              <a:latin typeface="Batang" pitchFamily="18" charset="-127"/>
              <a:ea typeface="Batang" pitchFamily="18" charset="-127"/>
            </a:endParaRPr>
          </a:p>
        </p:txBody>
      </p:sp>
      <p:sp>
        <p:nvSpPr>
          <p:cNvPr id="3" name="2 - Θέση περιεχομένου"/>
          <p:cNvSpPr>
            <a:spLocks noGrp="1"/>
          </p:cNvSpPr>
          <p:nvPr>
            <p:ph idx="1"/>
          </p:nvPr>
        </p:nvSpPr>
        <p:spPr>
          <a:xfrm flipV="1">
            <a:off x="457200" y="6126163"/>
            <a:ext cx="1900222" cy="160357"/>
          </a:xfrm>
        </p:spPr>
        <p:txBody>
          <a:bodyPr>
            <a:normAutofit fontScale="25000" lnSpcReduction="20000"/>
          </a:bodyPr>
          <a:lstStyle/>
          <a:p>
            <a:pPr>
              <a:buNone/>
            </a:pPr>
            <a:endParaRPr lang="el-GR" dirty="0"/>
          </a:p>
        </p:txBody>
      </p:sp>
      <p:sp>
        <p:nvSpPr>
          <p:cNvPr id="6" name="5 - TextBox"/>
          <p:cNvSpPr txBox="1"/>
          <p:nvPr/>
        </p:nvSpPr>
        <p:spPr>
          <a:xfrm>
            <a:off x="857224" y="2214554"/>
            <a:ext cx="6000792" cy="1815882"/>
          </a:xfrm>
          <a:prstGeom prst="rect">
            <a:avLst/>
          </a:prstGeom>
          <a:noFill/>
        </p:spPr>
        <p:txBody>
          <a:bodyPr wrap="square" rtlCol="0">
            <a:spAutoFit/>
          </a:bodyPr>
          <a:lstStyle/>
          <a:p>
            <a:pPr>
              <a:buFont typeface="Arial" pitchFamily="34" charset="0"/>
              <a:buChar char="•"/>
            </a:pPr>
            <a:r>
              <a:rPr lang="el-GR" sz="2800" dirty="0" smtClean="0">
                <a:solidFill>
                  <a:schemeClr val="bg1"/>
                </a:solidFill>
                <a:latin typeface="Batang" pitchFamily="18" charset="-127"/>
                <a:ea typeface="Batang" pitchFamily="18" charset="-127"/>
              </a:rPr>
              <a:t>Τι είναι μια γενοκτονία</a:t>
            </a:r>
          </a:p>
          <a:p>
            <a:pPr>
              <a:buFont typeface="Arial" pitchFamily="34" charset="0"/>
              <a:buChar char="•"/>
            </a:pPr>
            <a:r>
              <a:rPr lang="el-GR" sz="2800" dirty="0" smtClean="0">
                <a:solidFill>
                  <a:schemeClr val="bg1"/>
                </a:solidFill>
                <a:latin typeface="Batang" pitchFamily="18" charset="-127"/>
                <a:ea typeface="Batang" pitchFamily="18" charset="-127"/>
              </a:rPr>
              <a:t>Η Γενοκτονία Αρμενίων</a:t>
            </a:r>
          </a:p>
          <a:p>
            <a:pPr>
              <a:buFont typeface="Arial" pitchFamily="34" charset="0"/>
              <a:buChar char="•"/>
            </a:pPr>
            <a:r>
              <a:rPr lang="el-GR" sz="2800" dirty="0" smtClean="0">
                <a:solidFill>
                  <a:schemeClr val="bg1"/>
                </a:solidFill>
                <a:latin typeface="Batang" pitchFamily="18" charset="-127"/>
                <a:ea typeface="Batang" pitchFamily="18" charset="-127"/>
              </a:rPr>
              <a:t>Η Γενοκτονία Ποντίων</a:t>
            </a:r>
          </a:p>
          <a:p>
            <a:pPr>
              <a:buFont typeface="Arial" pitchFamily="34" charset="0"/>
              <a:buChar char="•"/>
            </a:pPr>
            <a:r>
              <a:rPr lang="el-GR" sz="2800" dirty="0" smtClean="0">
                <a:solidFill>
                  <a:schemeClr val="bg1"/>
                </a:solidFill>
                <a:latin typeface="Batang" pitchFamily="18" charset="-127"/>
                <a:ea typeface="Batang" pitchFamily="18" charset="-127"/>
              </a:rPr>
              <a:t>Το Ολοκαύτωμα </a:t>
            </a:r>
            <a:endParaRPr lang="el-GR" sz="2800" dirty="0">
              <a:solidFill>
                <a:schemeClr val="bg1"/>
              </a:solidFill>
              <a:latin typeface="Batang" pitchFamily="18" charset="-127"/>
              <a:ea typeface="Batang" pitchFamily="18" charset="-127"/>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b="1" u="sng" dirty="0" smtClean="0">
                <a:ln w="900" cmpd="sng">
                  <a:solidFill>
                    <a:schemeClr val="accent1">
                      <a:satMod val="190000"/>
                      <a:alpha val="55000"/>
                    </a:schemeClr>
                  </a:solidFill>
                  <a:prstDash val="solid"/>
                </a:ln>
                <a:solidFill>
                  <a:srgbClr val="002060"/>
                </a:solidFill>
                <a:effectLst>
                  <a:innerShdw blurRad="101600" dist="76200" dir="5400000">
                    <a:schemeClr val="accent1">
                      <a:satMod val="190000"/>
                      <a:tint val="100000"/>
                      <a:alpha val="74000"/>
                    </a:schemeClr>
                  </a:innerShdw>
                </a:effectLst>
                <a:latin typeface="Batang" pitchFamily="18" charset="-127"/>
                <a:ea typeface="Batang" pitchFamily="18" charset="-127"/>
              </a:rPr>
              <a:t>Τι ονομάζουμε «γενοκτονία»</a:t>
            </a:r>
            <a:r>
              <a:rPr lang="en-US" b="1" u="sng" dirty="0" smtClean="0">
                <a:ln w="900" cmpd="sng">
                  <a:solidFill>
                    <a:schemeClr val="accent1">
                      <a:satMod val="190000"/>
                      <a:alpha val="55000"/>
                    </a:schemeClr>
                  </a:solidFill>
                  <a:prstDash val="solid"/>
                </a:ln>
                <a:solidFill>
                  <a:srgbClr val="002060"/>
                </a:solidFill>
                <a:effectLst>
                  <a:innerShdw blurRad="101600" dist="76200" dir="5400000">
                    <a:schemeClr val="accent1">
                      <a:satMod val="190000"/>
                      <a:tint val="100000"/>
                      <a:alpha val="74000"/>
                    </a:schemeClr>
                  </a:innerShdw>
                </a:effectLst>
                <a:latin typeface="Batang" pitchFamily="18" charset="-127"/>
                <a:ea typeface="Batang" pitchFamily="18" charset="-127"/>
              </a:rPr>
              <a:t>;</a:t>
            </a:r>
            <a:r>
              <a:rPr lang="el-GR" b="1" u="sng" dirty="0" smtClean="0">
                <a:ln w="900" cmpd="sng">
                  <a:solidFill>
                    <a:schemeClr val="accent1">
                      <a:satMod val="190000"/>
                      <a:alpha val="55000"/>
                    </a:schemeClr>
                  </a:solidFill>
                  <a:prstDash val="solid"/>
                </a:ln>
                <a:solidFill>
                  <a:srgbClr val="002060"/>
                </a:solidFill>
                <a:effectLst>
                  <a:innerShdw blurRad="101600" dist="76200" dir="5400000">
                    <a:schemeClr val="accent1">
                      <a:satMod val="190000"/>
                      <a:tint val="100000"/>
                      <a:alpha val="74000"/>
                    </a:schemeClr>
                  </a:innerShdw>
                </a:effectLst>
                <a:latin typeface="Batang" pitchFamily="18" charset="-127"/>
                <a:ea typeface="Batang" pitchFamily="18" charset="-127"/>
              </a:rPr>
              <a:t/>
            </a:r>
            <a:br>
              <a:rPr lang="el-GR" b="1" u="sng" dirty="0" smtClean="0">
                <a:ln w="900" cmpd="sng">
                  <a:solidFill>
                    <a:schemeClr val="accent1">
                      <a:satMod val="190000"/>
                      <a:alpha val="55000"/>
                    </a:schemeClr>
                  </a:solidFill>
                  <a:prstDash val="solid"/>
                </a:ln>
                <a:solidFill>
                  <a:srgbClr val="002060"/>
                </a:solidFill>
                <a:effectLst>
                  <a:innerShdw blurRad="101600" dist="76200" dir="5400000">
                    <a:schemeClr val="accent1">
                      <a:satMod val="190000"/>
                      <a:tint val="100000"/>
                      <a:alpha val="74000"/>
                    </a:schemeClr>
                  </a:innerShdw>
                </a:effectLst>
                <a:latin typeface="Batang" pitchFamily="18" charset="-127"/>
                <a:ea typeface="Batang" pitchFamily="18" charset="-127"/>
              </a:rPr>
            </a:br>
            <a:endParaRPr lang="el-GR" b="1" u="sng" dirty="0">
              <a:ln w="900" cmpd="sng">
                <a:solidFill>
                  <a:schemeClr val="accent1">
                    <a:satMod val="190000"/>
                    <a:alpha val="55000"/>
                  </a:schemeClr>
                </a:solidFill>
                <a:prstDash val="solid"/>
              </a:ln>
              <a:solidFill>
                <a:srgbClr val="002060"/>
              </a:solidFill>
              <a:effectLst>
                <a:innerShdw blurRad="101600" dist="76200" dir="5400000">
                  <a:schemeClr val="accent1">
                    <a:satMod val="190000"/>
                    <a:tint val="100000"/>
                    <a:alpha val="74000"/>
                  </a:schemeClr>
                </a:innerShdw>
              </a:effectLst>
              <a:latin typeface="Batang" pitchFamily="18" charset="-127"/>
              <a:ea typeface="Batang" pitchFamily="18" charset="-127"/>
            </a:endParaRPr>
          </a:p>
        </p:txBody>
      </p:sp>
      <p:sp>
        <p:nvSpPr>
          <p:cNvPr id="3" name="2 - Θέση περιεχομένου"/>
          <p:cNvSpPr>
            <a:spLocks noGrp="1"/>
          </p:cNvSpPr>
          <p:nvPr>
            <p:ph idx="1"/>
          </p:nvPr>
        </p:nvSpPr>
        <p:spPr>
          <a:xfrm flipH="1" flipV="1">
            <a:off x="411481" y="6126163"/>
            <a:ext cx="45719" cy="160357"/>
          </a:xfrm>
        </p:spPr>
        <p:txBody>
          <a:bodyPr>
            <a:normAutofit fontScale="25000" lnSpcReduction="20000"/>
          </a:bodyPr>
          <a:lstStyle/>
          <a:p>
            <a:endParaRPr lang="el-GR" dirty="0"/>
          </a:p>
        </p:txBody>
      </p:sp>
      <p:sp>
        <p:nvSpPr>
          <p:cNvPr id="4" name="3 - TextBox"/>
          <p:cNvSpPr txBox="1"/>
          <p:nvPr/>
        </p:nvSpPr>
        <p:spPr>
          <a:xfrm>
            <a:off x="857224" y="1142984"/>
            <a:ext cx="7572428" cy="4619854"/>
          </a:xfrm>
          <a:prstGeom prst="rect">
            <a:avLst/>
          </a:prstGeom>
          <a:noFill/>
        </p:spPr>
        <p:txBody>
          <a:bodyPr wrap="square" rtlCol="0">
            <a:spAutoFit/>
          </a:bodyPr>
          <a:lstStyle/>
          <a:p>
            <a:pPr>
              <a:lnSpc>
                <a:spcPct val="150000"/>
              </a:lnSpc>
            </a:pPr>
            <a:r>
              <a:rPr lang="el-GR" dirty="0" smtClean="0">
                <a:solidFill>
                  <a:schemeClr val="bg1"/>
                </a:solidFill>
                <a:latin typeface="Calibri" pitchFamily="34" charset="0"/>
              </a:rPr>
              <a:t>  Με τον όρο γενοκτονία εννοούμε τη μαζική εξολόθρευση, ολική ή μερική, μια φυλετικής ή θρησκευτικής ομάδας. Πρόκειται για ένα πρωτογενές έγκλημα, το οποίο δεν έχει συνάρτηση με πολεμικές συγκρούσεις.</a:t>
            </a:r>
          </a:p>
          <a:p>
            <a:pPr>
              <a:lnSpc>
                <a:spcPct val="150000"/>
              </a:lnSpc>
            </a:pPr>
            <a:r>
              <a:rPr lang="el-GR" dirty="0" smtClean="0">
                <a:solidFill>
                  <a:schemeClr val="bg1"/>
                </a:solidFill>
                <a:latin typeface="Calibri" pitchFamily="34" charset="0"/>
              </a:rPr>
              <a:t>   Δηλαδή ο γενοκτόνος δεν εξοντώνει μια ομάδα για κάτι έκανε αλλά για κάτι που είναι. </a:t>
            </a:r>
          </a:p>
          <a:p>
            <a:pPr>
              <a:lnSpc>
                <a:spcPct val="150000"/>
              </a:lnSpc>
            </a:pPr>
            <a:r>
              <a:rPr lang="el-GR" dirty="0" smtClean="0">
                <a:solidFill>
                  <a:schemeClr val="bg1"/>
                </a:solidFill>
                <a:latin typeface="Calibri" pitchFamily="34" charset="0"/>
              </a:rPr>
              <a:t>    Πριν από το όρο «γενοκτονία» υπήρχε ο όρος «εγκλήματα κατά της ανθρωπότητας». Πρόβλημα στη δίκη των γενοκτονιών μπορεί να υπάρξει με το νομικό όρο </a:t>
            </a:r>
            <a:r>
              <a:rPr lang="en-US" dirty="0" smtClean="0">
                <a:solidFill>
                  <a:schemeClr val="bg1"/>
                </a:solidFill>
                <a:latin typeface="Calibri" pitchFamily="34" charset="0"/>
              </a:rPr>
              <a:t>“nullum crimen nulla puena sine lege” </a:t>
            </a:r>
            <a:r>
              <a:rPr lang="el-GR" dirty="0" smtClean="0">
                <a:solidFill>
                  <a:schemeClr val="bg1"/>
                </a:solidFill>
                <a:latin typeface="Calibri" pitchFamily="34" charset="0"/>
              </a:rPr>
              <a:t>δηλαδή δίχως νόμος δεν υπάρχει έγκλημα και ποινή. Αν και υπήρχε η τιμωρία της δολοφονίας σε όλα τα νομικά πλαίσια, το ποινικό δίκαιο για να εξασφαλίσει τη δίκαιη μεταχείριση των κατηγορουμένων δεν μπορούσε να δράσει αναδρομικά.</a:t>
            </a:r>
            <a:endParaRPr lang="el-GR" dirty="0">
              <a:solidFill>
                <a:schemeClr val="bg1"/>
              </a:solidFill>
              <a:latin typeface="Calibri" pitchFamily="34" charset="0"/>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scene3d>
              <a:camera prst="orthographicFront"/>
              <a:lightRig rig="soft" dir="t">
                <a:rot lat="0" lon="0" rev="10800000"/>
              </a:lightRig>
            </a:scene3d>
            <a:sp3d>
              <a:bevelT w="27940" h="12700"/>
              <a:contourClr>
                <a:srgbClr val="DDDDDD"/>
              </a:contourClr>
            </a:sp3d>
          </a:bodyPr>
          <a:lstStyle/>
          <a:p>
            <a:r>
              <a:rPr lang="el-GR" sz="2800" b="1" u="sng" spc="150" dirty="0" smtClean="0">
                <a:ln w="11430"/>
                <a:solidFill>
                  <a:schemeClr val="accent1">
                    <a:lumMod val="75000"/>
                  </a:schemeClr>
                </a:solidFill>
                <a:effectLst>
                  <a:outerShdw blurRad="25400" algn="tl" rotWithShape="0">
                    <a:srgbClr val="000000">
                      <a:alpha val="43000"/>
                    </a:srgbClr>
                  </a:outerShdw>
                </a:effectLst>
                <a:latin typeface="Calibri" pitchFamily="34" charset="0"/>
                <a:ea typeface="Batang" pitchFamily="18" charset="-127"/>
              </a:rPr>
              <a:t>Ποιες είναι οι μεγαλύτερες γενοκτονίες στην ιστορία;</a:t>
            </a:r>
            <a:endParaRPr lang="el-GR" sz="2800" b="1" u="sng" spc="150" dirty="0">
              <a:ln w="11430"/>
              <a:solidFill>
                <a:schemeClr val="accent1">
                  <a:lumMod val="75000"/>
                </a:schemeClr>
              </a:solidFill>
              <a:effectLst>
                <a:outerShdw blurRad="25400" algn="tl" rotWithShape="0">
                  <a:srgbClr val="000000">
                    <a:alpha val="43000"/>
                  </a:srgbClr>
                </a:outerShdw>
              </a:effectLst>
              <a:latin typeface="Calibri" pitchFamily="34" charset="0"/>
              <a:ea typeface="Batang" pitchFamily="18" charset="-127"/>
            </a:endParaRPr>
          </a:p>
        </p:txBody>
      </p:sp>
      <p:sp>
        <p:nvSpPr>
          <p:cNvPr id="3" name="2 - Θέση περιεχομένου"/>
          <p:cNvSpPr>
            <a:spLocks noGrp="1"/>
          </p:cNvSpPr>
          <p:nvPr>
            <p:ph idx="1"/>
          </p:nvPr>
        </p:nvSpPr>
        <p:spPr>
          <a:xfrm>
            <a:off x="357158" y="1428736"/>
            <a:ext cx="7467600" cy="5143536"/>
          </a:xfrm>
        </p:spPr>
        <p:txBody>
          <a:bodyPr>
            <a:noAutofit/>
          </a:bodyPr>
          <a:lstStyle/>
          <a:p>
            <a:r>
              <a:rPr lang="el-GR" sz="2600" dirty="0" smtClean="0">
                <a:solidFill>
                  <a:schemeClr val="bg1"/>
                </a:solidFill>
                <a:latin typeface="Calibri" pitchFamily="34" charset="0"/>
                <a:ea typeface="Batang" pitchFamily="18" charset="-127"/>
              </a:rPr>
              <a:t>Το ολοκαύτωμα των Εβραίων</a:t>
            </a:r>
          </a:p>
          <a:p>
            <a:r>
              <a:rPr lang="el-GR" sz="2600" dirty="0" smtClean="0">
                <a:solidFill>
                  <a:schemeClr val="bg1"/>
                </a:solidFill>
                <a:latin typeface="Calibri" pitchFamily="34" charset="0"/>
                <a:ea typeface="Batang" pitchFamily="18" charset="-127"/>
              </a:rPr>
              <a:t>Η γενοκτονία των Αρμενίων</a:t>
            </a:r>
          </a:p>
          <a:p>
            <a:r>
              <a:rPr lang="el-GR" sz="2600" dirty="0" smtClean="0">
                <a:solidFill>
                  <a:schemeClr val="bg1"/>
                </a:solidFill>
                <a:latin typeface="Calibri" pitchFamily="34" charset="0"/>
                <a:ea typeface="Batang" pitchFamily="18" charset="-127"/>
              </a:rPr>
              <a:t>Η γενοκτονία των Ποντίων </a:t>
            </a:r>
          </a:p>
          <a:p>
            <a:r>
              <a:rPr lang="el-GR" sz="2600" dirty="0" smtClean="0">
                <a:solidFill>
                  <a:schemeClr val="bg1"/>
                </a:solidFill>
                <a:latin typeface="Calibri" pitchFamily="34" charset="0"/>
                <a:ea typeface="Batang" pitchFamily="18" charset="-127"/>
              </a:rPr>
              <a:t>Η χαμένη γενιά</a:t>
            </a:r>
          </a:p>
          <a:p>
            <a:r>
              <a:rPr lang="el-GR" sz="2600" dirty="0" smtClean="0">
                <a:solidFill>
                  <a:schemeClr val="bg1"/>
                </a:solidFill>
                <a:latin typeface="Calibri" pitchFamily="34" charset="0"/>
                <a:ea typeface="Batang" pitchFamily="18" charset="-127"/>
              </a:rPr>
              <a:t>Η γενοκτονία των Νοτίων Αμερικανών</a:t>
            </a:r>
          </a:p>
          <a:p>
            <a:r>
              <a:rPr lang="en-US" sz="2600" dirty="0" smtClean="0">
                <a:solidFill>
                  <a:schemeClr val="bg1"/>
                </a:solidFill>
                <a:latin typeface="Calibri" pitchFamily="34" charset="0"/>
                <a:ea typeface="Batang" pitchFamily="18" charset="-127"/>
              </a:rPr>
              <a:t>Pygmy Genocide </a:t>
            </a:r>
          </a:p>
          <a:p>
            <a:r>
              <a:rPr lang="el-GR" sz="2600" dirty="0" smtClean="0">
                <a:solidFill>
                  <a:schemeClr val="bg1"/>
                </a:solidFill>
                <a:latin typeface="Calibri" pitchFamily="34" charset="0"/>
                <a:ea typeface="Batang" pitchFamily="18" charset="-127"/>
              </a:rPr>
              <a:t>Η γενοκτονία της Ροτόντας </a:t>
            </a:r>
          </a:p>
          <a:p>
            <a:r>
              <a:rPr lang="en-US" sz="2600" dirty="0" smtClean="0">
                <a:solidFill>
                  <a:schemeClr val="bg1"/>
                </a:solidFill>
                <a:latin typeface="Calibri" pitchFamily="34" charset="0"/>
                <a:ea typeface="Batang" pitchFamily="18" charset="-127"/>
              </a:rPr>
              <a:t>Moriori Genocide </a:t>
            </a:r>
          </a:p>
          <a:p>
            <a:r>
              <a:rPr lang="en-US" sz="2600" dirty="0" smtClean="0">
                <a:solidFill>
                  <a:schemeClr val="bg1"/>
                </a:solidFill>
                <a:latin typeface="Calibri" pitchFamily="34" charset="0"/>
                <a:ea typeface="Batang" pitchFamily="18" charset="-127"/>
              </a:rPr>
              <a:t>Irish Potato famine </a:t>
            </a:r>
          </a:p>
          <a:p>
            <a:r>
              <a:rPr lang="en-US" sz="2600" dirty="0" smtClean="0">
                <a:solidFill>
                  <a:schemeClr val="bg1"/>
                </a:solidFill>
                <a:latin typeface="Calibri" pitchFamily="34" charset="0"/>
                <a:ea typeface="Batang" pitchFamily="18" charset="-127"/>
              </a:rPr>
              <a:t>Al-</a:t>
            </a:r>
            <a:r>
              <a:rPr lang="en-US" sz="2600" dirty="0" err="1" smtClean="0">
                <a:solidFill>
                  <a:schemeClr val="bg1"/>
                </a:solidFill>
                <a:latin typeface="Calibri" pitchFamily="34" charset="0"/>
                <a:ea typeface="Batang" pitchFamily="18" charset="-127"/>
              </a:rPr>
              <a:t>Anfal</a:t>
            </a:r>
            <a:r>
              <a:rPr lang="en-US" sz="2600" dirty="0" smtClean="0">
                <a:solidFill>
                  <a:schemeClr val="bg1"/>
                </a:solidFill>
                <a:latin typeface="Calibri" pitchFamily="34" charset="0"/>
                <a:ea typeface="Batang" pitchFamily="18" charset="-127"/>
              </a:rPr>
              <a:t> Genocide </a:t>
            </a:r>
            <a:endParaRPr lang="el-GR" sz="2600" dirty="0" smtClean="0">
              <a:solidFill>
                <a:schemeClr val="bg1"/>
              </a:solidFill>
              <a:latin typeface="Calibri" pitchFamily="34" charset="0"/>
              <a:ea typeface="Batang" pitchFamily="18" charset="-127"/>
            </a:endParaRPr>
          </a:p>
        </p:txBody>
      </p:sp>
    </p:spTree>
  </p:cSld>
  <p:clrMapOvr>
    <a:masterClrMapping/>
  </p:clrMapOvr>
  <p:transition>
    <p:cover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ARMNIA.jpg"/>
          <p:cNvPicPr>
            <a:picLocks noGrp="1" noChangeAspect="1"/>
          </p:cNvPicPr>
          <p:nvPr>
            <p:ph idx="1"/>
          </p:nvPr>
        </p:nvPicPr>
        <p:blipFill>
          <a:blip r:embed="rId3"/>
          <a:stretch>
            <a:fillRect/>
          </a:stretch>
        </p:blipFill>
        <p:spPr>
          <a:xfrm>
            <a:off x="-428660" y="-142900"/>
            <a:ext cx="10072758" cy="7000900"/>
          </a:xfrm>
        </p:spPr>
      </p:pic>
      <p:sp>
        <p:nvSpPr>
          <p:cNvPr id="2" name="1 - Τίτλος"/>
          <p:cNvSpPr>
            <a:spLocks noGrp="1"/>
          </p:cNvSpPr>
          <p:nvPr>
            <p:ph type="title"/>
          </p:nvPr>
        </p:nvSpPr>
        <p:spPr>
          <a:xfrm>
            <a:off x="928662" y="142852"/>
            <a:ext cx="7681914" cy="1214438"/>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l-GR" b="1" u="sng" dirty="0" smtClean="0">
                <a:ln w="11430"/>
                <a:solidFill>
                  <a:srgbClr val="C00000"/>
                </a:solidFill>
                <a:effectLst>
                  <a:outerShdw blurRad="50800" dist="39000" dir="5460000" algn="tl">
                    <a:srgbClr val="000000">
                      <a:alpha val="38000"/>
                    </a:srgbClr>
                  </a:outerShdw>
                </a:effectLst>
              </a:rPr>
              <a:t>Η ΓΕΝΟΚΤΟΝΙΑ ΤΩΝ ΑΡΜΕΝΙΩΝ</a:t>
            </a:r>
            <a:endParaRPr lang="el-GR" b="1" u="sng" dirty="0">
              <a:ln w="11430"/>
              <a:solidFill>
                <a:srgbClr val="C00000"/>
              </a:solidFill>
              <a:effectLst>
                <a:outerShdw blurRad="50800" dist="39000" dir="5460000" algn="tl">
                  <a:srgbClr val="000000">
                    <a:alpha val="38000"/>
                  </a:srgbClr>
                </a:outerShdw>
              </a:effectLst>
            </a:endParaRPr>
          </a:p>
        </p:txBody>
      </p:sp>
    </p:spTree>
  </p:cSld>
  <p:clrMapOvr>
    <a:masterClrMapping/>
  </p:clrMapOvr>
  <p:transition>
    <p:push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n-US" sz="2800" dirty="0" smtClean="0">
                <a:solidFill>
                  <a:schemeClr val="bg1"/>
                </a:solidFill>
                <a:latin typeface="Calibri" pitchFamily="34" charset="0"/>
              </a:rPr>
              <a:t> </a:t>
            </a:r>
            <a:endParaRPr lang="el-GR" sz="2800" dirty="0">
              <a:solidFill>
                <a:schemeClr val="bg1"/>
              </a:solidFill>
              <a:latin typeface="Calibri" pitchFamily="34" charset="0"/>
            </a:endParaRPr>
          </a:p>
        </p:txBody>
      </p:sp>
      <p:sp>
        <p:nvSpPr>
          <p:cNvPr id="3" name="2 - Θέση περιεχομένου"/>
          <p:cNvSpPr>
            <a:spLocks noGrp="1"/>
          </p:cNvSpPr>
          <p:nvPr>
            <p:ph idx="1"/>
          </p:nvPr>
        </p:nvSpPr>
        <p:spPr>
          <a:xfrm>
            <a:off x="142844" y="357166"/>
            <a:ext cx="8643966" cy="4525963"/>
          </a:xfrm>
        </p:spPr>
        <p:txBody>
          <a:bodyPr>
            <a:normAutofit fontScale="85000" lnSpcReduction="10000"/>
          </a:bodyPr>
          <a:lstStyle/>
          <a:p>
            <a:pPr algn="just">
              <a:lnSpc>
                <a:spcPct val="150000"/>
              </a:lnSpc>
              <a:spcBef>
                <a:spcPts val="0"/>
              </a:spcBef>
              <a:buNone/>
            </a:pPr>
            <a:r>
              <a:rPr lang="en-US" dirty="0" smtClean="0">
                <a:solidFill>
                  <a:schemeClr val="bg1"/>
                </a:solidFill>
              </a:rPr>
              <a:t>     </a:t>
            </a:r>
            <a:r>
              <a:rPr lang="el-GR" sz="2800" b="1" u="sng"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Ορισμός</a:t>
            </a:r>
            <a:r>
              <a:rPr lang="en-US" sz="2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l-GR" sz="2200" dirty="0" smtClean="0">
                <a:solidFill>
                  <a:schemeClr val="bg1"/>
                </a:solidFill>
                <a:latin typeface="Calibri" pitchFamily="34" charset="0"/>
              </a:rPr>
              <a:t>Ως γενοκτονία των Αρμενίων αναφέρονται τα γεγονότα εξόντωσης των Αρμενίων πολιτών της Οθωμανικής αυτοκρατορίας κατά τη διάρκεια του Α παγκοσμίου πολέμου. Εντολές για εκκαθαρίσεις Αρμενίων είχαν δοθεί νωρίτερα απ’ τον Σουλτάνο Αμπντούλ Χαμίτ ωστόσο η κύρια ευθύνη για τις πλέον εκτεταμένες σφαγές τους αποδίδεται στο κίνημα των Νεότουρκων (1908-1918).    </a:t>
            </a:r>
          </a:p>
          <a:p>
            <a:pPr algn="just">
              <a:lnSpc>
                <a:spcPct val="150000"/>
              </a:lnSpc>
              <a:spcBef>
                <a:spcPts val="0"/>
              </a:spcBef>
              <a:buNone/>
            </a:pPr>
            <a:r>
              <a:rPr lang="el-GR" sz="2200" dirty="0" smtClean="0">
                <a:solidFill>
                  <a:schemeClr val="bg1"/>
                </a:solidFill>
                <a:latin typeface="Calibri" pitchFamily="34" charset="0"/>
              </a:rPr>
              <a:t>          Στην Οθωμανική αυτοκρατορία υφίσταντο παντός είδους διωγμούς. Ο Αμπντούλ Χαμίτ Β’ δεν δίστασε να προβεί σε άγριους διωγμούς εναντίον των Αρμενίων της επικράτειας του με αποκορύφωμα τις σφαγές των Σασούν τις μαζικές εκτελέσεις της Διετίας (1895 19896) που στοίχισαν τη ζωή σε 300.000 Αρμενίους.</a:t>
            </a:r>
            <a:endParaRPr lang="el-GR" sz="2200" dirty="0">
              <a:solidFill>
                <a:schemeClr val="bg1"/>
              </a:solidFill>
            </a:endParaRPr>
          </a:p>
        </p:txBody>
      </p:sp>
      <p:pic>
        <p:nvPicPr>
          <p:cNvPr id="4" name="3 - Εικόνα" descr="KEFALIA.jpg"/>
          <p:cNvPicPr>
            <a:picLocks noChangeAspect="1"/>
          </p:cNvPicPr>
          <p:nvPr/>
        </p:nvPicPr>
        <p:blipFill>
          <a:blip r:embed="rId2"/>
          <a:stretch>
            <a:fillRect/>
          </a:stretch>
        </p:blipFill>
        <p:spPr>
          <a:xfrm rot="354228">
            <a:off x="4945256" y="4598671"/>
            <a:ext cx="3393299" cy="1876427"/>
          </a:xfrm>
          <a:prstGeom prst="rect">
            <a:avLst/>
          </a:prstGeom>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7467600" cy="917596"/>
          </a:xfrm>
        </p:spPr>
        <p:txBody>
          <a:bodyPr>
            <a:normAutofit/>
          </a:bodyPr>
          <a:lstStyle/>
          <a:p>
            <a:pPr algn="ctr"/>
            <a:r>
              <a:rPr lang="el-GR" sz="3600" b="1" u="sng"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1">
                    <a:lumMod val="60000"/>
                    <a:lumOff val="40000"/>
                  </a:schemeClr>
                </a:solidFill>
                <a:effectLst>
                  <a:outerShdw blurRad="50800" dist="40000" dir="5400000" algn="tl" rotWithShape="0">
                    <a:srgbClr val="000000">
                      <a:shade val="5000"/>
                      <a:satMod val="120000"/>
                      <a:alpha val="33000"/>
                    </a:srgbClr>
                  </a:outerShdw>
                </a:effectLst>
                <a:latin typeface="Calibri" pitchFamily="34" charset="0"/>
              </a:rPr>
              <a:t>Επικράτηση των Νεότουρκων (1908) </a:t>
            </a:r>
            <a:endParaRPr lang="el-GR" sz="3600" b="1" u="sng"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1">
                  <a:lumMod val="60000"/>
                  <a:lumOff val="40000"/>
                </a:schemeClr>
              </a:solidFill>
              <a:effectLst>
                <a:outerShdw blurRad="50800" dist="40000" dir="5400000" algn="tl" rotWithShape="0">
                  <a:srgbClr val="000000">
                    <a:shade val="5000"/>
                    <a:satMod val="120000"/>
                    <a:alpha val="33000"/>
                  </a:srgbClr>
                </a:outerShdw>
              </a:effectLst>
              <a:latin typeface="Calibri" pitchFamily="34" charset="0"/>
            </a:endParaRPr>
          </a:p>
        </p:txBody>
      </p:sp>
      <p:sp>
        <p:nvSpPr>
          <p:cNvPr id="3" name="2 - Θέση περιεχομένου"/>
          <p:cNvSpPr>
            <a:spLocks noGrp="1"/>
          </p:cNvSpPr>
          <p:nvPr>
            <p:ph idx="1"/>
          </p:nvPr>
        </p:nvSpPr>
        <p:spPr>
          <a:xfrm>
            <a:off x="0" y="1000108"/>
            <a:ext cx="8858280" cy="4929222"/>
          </a:xfrm>
        </p:spPr>
        <p:txBody>
          <a:bodyPr>
            <a:noAutofit/>
          </a:bodyPr>
          <a:lstStyle/>
          <a:p>
            <a:pPr algn="just">
              <a:lnSpc>
                <a:spcPct val="150000"/>
              </a:lnSpc>
              <a:spcBef>
                <a:spcPts val="0"/>
              </a:spcBef>
              <a:buNone/>
            </a:pPr>
            <a:r>
              <a:rPr lang="el-GR" sz="1800" dirty="0" smtClean="0">
                <a:solidFill>
                  <a:schemeClr val="bg1"/>
                </a:solidFill>
                <a:latin typeface="Calibri" pitchFamily="34" charset="0"/>
              </a:rPr>
              <a:t>      </a:t>
            </a:r>
            <a:r>
              <a:rPr lang="en-US" sz="1800" dirty="0" smtClean="0">
                <a:solidFill>
                  <a:schemeClr val="bg1"/>
                </a:solidFill>
                <a:latin typeface="Calibri" pitchFamily="34" charset="0"/>
              </a:rPr>
              <a:t>    </a:t>
            </a:r>
            <a:r>
              <a:rPr lang="el-GR" sz="1800" dirty="0" smtClean="0">
                <a:solidFill>
                  <a:schemeClr val="bg1"/>
                </a:solidFill>
                <a:latin typeface="Calibri" pitchFamily="34" charset="0"/>
              </a:rPr>
              <a:t>Η επικράτηση των Νεότουρκων τον Ιούλιο του 1908 δεν άλλαξε την κατάσταση για τους Χριστιανούς της αυτοκρατορίας. Το νέο καθεστώς προέβη σε νέους διωγμούς των Αρμενίων τον Απρίλιο του 1909 στα Άδανα και την ευρύτερη περιοχή της Κιλικίας. </a:t>
            </a:r>
          </a:p>
          <a:p>
            <a:pPr algn="just">
              <a:lnSpc>
                <a:spcPct val="150000"/>
              </a:lnSpc>
              <a:spcBef>
                <a:spcPts val="0"/>
              </a:spcBef>
              <a:buNone/>
            </a:pPr>
            <a:r>
              <a:rPr lang="el-GR" sz="1800" dirty="0" smtClean="0">
                <a:solidFill>
                  <a:schemeClr val="bg1"/>
                </a:solidFill>
                <a:latin typeface="Calibri" pitchFamily="34" charset="0"/>
              </a:rPr>
              <a:t>      Το σχέδιο του υπουργού εσωτερικών Ταλαάτ Πασά μπήκε σε εφαρμογή στις 24 Απριλίου του 1915, με τη σύλληψη 250 επιφανών Αρμενίων στην Κωνσταντινούπολη, οι οποίο εκτελέστηκαν το ίδιο βράδυ.</a:t>
            </a:r>
          </a:p>
          <a:p>
            <a:pPr algn="just">
              <a:lnSpc>
                <a:spcPct val="150000"/>
              </a:lnSpc>
              <a:spcBef>
                <a:spcPts val="0"/>
              </a:spcBef>
              <a:buNone/>
            </a:pPr>
            <a:r>
              <a:rPr lang="el-GR" sz="1800" dirty="0" smtClean="0">
                <a:solidFill>
                  <a:schemeClr val="bg1"/>
                </a:solidFill>
                <a:latin typeface="Calibri" pitchFamily="34" charset="0"/>
              </a:rPr>
              <a:t>     </a:t>
            </a:r>
            <a:r>
              <a:rPr lang="en-US" sz="1800" dirty="0" smtClean="0">
                <a:solidFill>
                  <a:schemeClr val="bg1"/>
                </a:solidFill>
                <a:latin typeface="Calibri" pitchFamily="34" charset="0"/>
              </a:rPr>
              <a:t>    </a:t>
            </a:r>
            <a:r>
              <a:rPr lang="el-GR" sz="1800" dirty="0" smtClean="0">
                <a:solidFill>
                  <a:schemeClr val="bg1"/>
                </a:solidFill>
                <a:latin typeface="Calibri" pitchFamily="34" charset="0"/>
              </a:rPr>
              <a:t> Η 24 Απριλίου έχει καθιερωθεί ως ημέρα μνήμης για την Αρμενική γενοκτονία και τιμάται κάθε χρόνο από την Αρμενική διασπορά. Έως το 1918 πάνω από 1.500.000 Αρμένιοι έχασαν τη ζωή τους ή αναγκάστηκαν να εκπατριστούν. Η γενοκτονία του 1915 έμεινε ατιμώρητη από τη διεθνή κοινότητα. Η Τουρκία δεν αναγνώρισε ποτέ την γενοκτονία των αρμενίων ενώ 43 από τις 50 πολιτείες των ΗΠΑ και 21 άλλες χώρες του κόσμου.</a:t>
            </a:r>
          </a:p>
        </p:txBody>
      </p:sp>
    </p:spTree>
  </p:cSld>
  <p:clrMapOvr>
    <a:masterClrMapping/>
  </p:clrMapOvr>
  <p:transition>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ποντος2.jpg"/>
          <p:cNvPicPr>
            <a:picLocks noGrp="1" noChangeAspect="1"/>
          </p:cNvPicPr>
          <p:nvPr>
            <p:ph idx="1"/>
          </p:nvPr>
        </p:nvPicPr>
        <p:blipFill>
          <a:blip r:embed="rId2"/>
          <a:stretch>
            <a:fillRect/>
          </a:stretch>
        </p:blipFill>
        <p:spPr>
          <a:xfrm>
            <a:off x="0" y="0"/>
            <a:ext cx="9144000" cy="7936830"/>
          </a:xfrm>
        </p:spPr>
      </p:pic>
      <p:sp>
        <p:nvSpPr>
          <p:cNvPr id="2" name="1 - Τίτλος"/>
          <p:cNvSpPr>
            <a:spLocks noGrp="1"/>
          </p:cNvSpPr>
          <p:nvPr>
            <p:ph type="title"/>
          </p:nvPr>
        </p:nvSpPr>
        <p:spPr>
          <a:xfrm>
            <a:off x="785786" y="285728"/>
            <a:ext cx="7467600" cy="11430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l-GR" b="1" u="sng" dirty="0" smtClean="0">
                <a:ln w="11430"/>
                <a:solidFill>
                  <a:srgbClr val="C00000"/>
                </a:solidFill>
                <a:effectLst>
                  <a:outerShdw blurRad="50800" dist="39000" dir="5460000" algn="tl">
                    <a:srgbClr val="000000">
                      <a:alpha val="38000"/>
                    </a:srgbClr>
                  </a:outerShdw>
                </a:effectLst>
              </a:rPr>
              <a:t>Η ΓΕΝΟΚΤΟΝΙΑ ΤΩΝ ΠΟΝΤΙΩΝ</a:t>
            </a:r>
            <a:endParaRPr lang="el-GR" b="1" u="sng" dirty="0">
              <a:ln w="11430"/>
              <a:solidFill>
                <a:srgbClr val="C00000"/>
              </a:solidFill>
              <a:effectLst>
                <a:outerShdw blurRad="50800" dist="39000" dir="5460000" algn="tl">
                  <a:srgbClr val="000000">
                    <a:alpha val="38000"/>
                  </a:srgbClr>
                </a:outerShdw>
              </a:effectLst>
            </a:endParaRPr>
          </a:p>
        </p:txBody>
      </p:sp>
    </p:spTree>
  </p:cSld>
  <p:clrMapOvr>
    <a:masterClrMapping/>
  </p:clrMapOvr>
  <p:transition>
    <p:wheel spokes="2"/>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214290"/>
            <a:ext cx="8858280" cy="5429288"/>
          </a:xfrm>
        </p:spPr>
        <p:txBody>
          <a:bodyPr>
            <a:noAutofit/>
          </a:bodyPr>
          <a:lstStyle/>
          <a:p>
            <a:pPr algn="just">
              <a:lnSpc>
                <a:spcPct val="160000"/>
              </a:lnSpc>
              <a:spcBef>
                <a:spcPts val="0"/>
              </a:spcBef>
              <a:buNone/>
            </a:pPr>
            <a:r>
              <a:rPr lang="el-GR" sz="2800" b="1" u="sng"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Ορισμός</a:t>
            </a:r>
            <a:r>
              <a:rPr lang="el-GR" sz="2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p>
          <a:p>
            <a:pPr algn="just">
              <a:lnSpc>
                <a:spcPct val="160000"/>
              </a:lnSpc>
              <a:spcBef>
                <a:spcPts val="0"/>
              </a:spcBef>
              <a:buNone/>
            </a:pPr>
            <a:r>
              <a:rPr lang="el-GR" sz="1800" dirty="0" smtClean="0">
                <a:solidFill>
                  <a:schemeClr val="bg1"/>
                </a:solidFill>
                <a:latin typeface="Calibri" pitchFamily="34" charset="0"/>
              </a:rPr>
              <a:t>          </a:t>
            </a:r>
            <a:r>
              <a:rPr lang="el-GR" sz="2000" dirty="0" smtClean="0">
                <a:solidFill>
                  <a:schemeClr val="bg1"/>
                </a:solidFill>
                <a:latin typeface="Calibri" pitchFamily="34" charset="0"/>
              </a:rPr>
              <a:t>Η γενοκτονία των Ελλήνων του Πόντου αναφέρεται σε σφαγές και εκτοπισμούς εναντίον ελληνικών πληθυσμών που πραγματοποιήθηκαν από το κίνημα των Νεότουρκων κατά την περίοδο 1914-1923. Εκτιμάται ότι στοίχισε τη ζωή περίπου 213.000- 368.000 Ελλήνων.  Η επιζώντες κατέφυγαν στα Βόρεια παράλια του Εύξεινου Πόντου ενώ άλλοι μετακινήθηκαν μετά την Μικρασιατική καταστροφή το 1922 στην Ελλάδα. </a:t>
            </a:r>
          </a:p>
          <a:p>
            <a:pPr algn="just">
              <a:lnSpc>
                <a:spcPct val="160000"/>
              </a:lnSpc>
              <a:spcBef>
                <a:spcPts val="0"/>
              </a:spcBef>
              <a:buNone/>
            </a:pPr>
            <a:r>
              <a:rPr lang="el-GR" sz="2000" dirty="0" smtClean="0">
                <a:solidFill>
                  <a:schemeClr val="bg1"/>
                </a:solidFill>
                <a:latin typeface="Calibri" pitchFamily="34" charset="0"/>
              </a:rPr>
              <a:t>          Η γενοκτονία ήταν ένα προμελετημένο έγκλημα το οποίο η κυβέρνηση των Νεότουρκων έφερε σε πέρας με συστηματικότητα. Μέσο εξάντλησης του πληθυσμού</a:t>
            </a:r>
            <a:r>
              <a:rPr lang="en-US" sz="2000" dirty="0" smtClean="0">
                <a:solidFill>
                  <a:schemeClr val="bg1"/>
                </a:solidFill>
                <a:latin typeface="Calibri" pitchFamily="34" charset="0"/>
              </a:rPr>
              <a:t>: </a:t>
            </a:r>
            <a:r>
              <a:rPr lang="el-GR" sz="2000" dirty="0" smtClean="0">
                <a:solidFill>
                  <a:schemeClr val="bg1"/>
                </a:solidFill>
                <a:latin typeface="Calibri" pitchFamily="34" charset="0"/>
              </a:rPr>
              <a:t>εκτοπισμοί, κακουχίες, βασανιστήρια, πείνα και δίψα</a:t>
            </a:r>
            <a:r>
              <a:rPr lang="el-GR" sz="1800" dirty="0" smtClean="0">
                <a:solidFill>
                  <a:schemeClr val="bg1"/>
                </a:solidFill>
                <a:latin typeface="Calibri" pitchFamily="34" charset="0"/>
              </a:rPr>
              <a:t>.</a:t>
            </a:r>
            <a:endParaRPr lang="el-GR" sz="1800" dirty="0">
              <a:solidFill>
                <a:schemeClr val="bg1"/>
              </a:solidFill>
              <a:latin typeface="Calibri" pitchFamily="34" charset="0"/>
            </a:endParaRPr>
          </a:p>
        </p:txBody>
      </p:sp>
    </p:spTree>
  </p:cSld>
  <p:clrMapOvr>
    <a:masterClrMapping/>
  </p:clrMapOvr>
  <p:transition>
    <p:split orient="vert"/>
  </p:transition>
  <p:timing>
    <p:tnLst>
      <p:par>
        <p:cTn id="1" dur="indefinite" restart="never" nodeType="tmRoot"/>
      </p:par>
    </p:tnLst>
  </p:timing>
</p:sld>
</file>

<file path=ppt/theme/theme1.xml><?xml version="1.0" encoding="utf-8"?>
<a:theme xmlns:a="http://schemas.openxmlformats.org/drawingml/2006/main" name="Τεχνικό">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205</TotalTime>
  <Words>704</Words>
  <Application>Microsoft Office PowerPoint</Application>
  <PresentationFormat>Προβολή στην οθόνη (4:3)</PresentationFormat>
  <Paragraphs>43</Paragraphs>
  <Slides>16</Slides>
  <Notes>1</Notes>
  <HiddenSlides>0</HiddenSlides>
  <MMClips>2</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Τεχνικό</vt:lpstr>
      <vt:lpstr>          Γενοκτονίες </vt:lpstr>
      <vt:lpstr>Περιεχόμενα</vt:lpstr>
      <vt:lpstr>Τι ονομάζουμε «γενοκτονία»; </vt:lpstr>
      <vt:lpstr>Ποιες είναι οι μεγαλύτερες γενοκτονίες στην ιστορία;</vt:lpstr>
      <vt:lpstr>Η ΓΕΝΟΚΤΟΝΙΑ ΤΩΝ ΑΡΜΕΝΙΩΝ</vt:lpstr>
      <vt:lpstr> </vt:lpstr>
      <vt:lpstr>Επικράτηση των Νεότουρκων (1908) </vt:lpstr>
      <vt:lpstr>Η ΓΕΝΟΚΤΟΝΙΑ ΤΩΝ ΠΟΝΤΙΩΝ</vt:lpstr>
      <vt:lpstr>Διαφάνεια 9</vt:lpstr>
      <vt:lpstr>ΤΟ ΟΛΟΚΑΥΤΩΜΑ ΤΩΝ ΕΒΡΑΙΩΝ</vt:lpstr>
      <vt:lpstr> </vt:lpstr>
      <vt:lpstr>    Με την αναγόρευση του Χίτλερ σε Καγκελάριο, στις 30 Ιανουαρίου 1933, ο ρατσισμός και ιδιαίτερα ο αντισημιτισμός καθιερώθηκαν ως δόγματα του Γερμανικού Κράτους. Από τον Απρίλιο του 1933 ξεκίνησε μία κλιμακούμενη σειρά αντι-εβραϊκών μέτρων κοινωνικού αποκλεισμού, στέρησης στοιχειωδών ανθρωπίνων και δημοκρατικών δικαιωμάτων, κατάσχεσης περιουσιών, διώξεων και ωμής βίας.</vt:lpstr>
      <vt:lpstr>Holocaust </vt:lpstr>
      <vt:lpstr>Διαφάνεια 14</vt:lpstr>
      <vt:lpstr>Διαφάνεια 15</vt:lpstr>
      <vt:lpstr>Διαφάνεια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ΓενοκτονιεΣ</dc:title>
  <dc:creator>hp</dc:creator>
  <cp:lastModifiedBy>hp</cp:lastModifiedBy>
  <cp:revision>24</cp:revision>
  <dcterms:created xsi:type="dcterms:W3CDTF">2015-02-09T06:47:03Z</dcterms:created>
  <dcterms:modified xsi:type="dcterms:W3CDTF">2015-05-08T05:49:26Z</dcterms:modified>
</cp:coreProperties>
</file>