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E5FCBF3-02D6-48D2-9B32-033460B97509}" type="datetimeFigureOut">
              <a:rPr lang="el-GR" smtClean="0"/>
              <a:t>12/5/2015</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F8A67C8-A1B0-4B6D-A82B-BAC9E4E1481E}" type="slidenum">
              <a:rPr lang="el-GR" smtClean="0"/>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E5FCBF3-02D6-48D2-9B32-033460B97509}" type="datetimeFigureOut">
              <a:rPr lang="el-GR" smtClean="0"/>
              <a:t>12/5/2015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F8A67C8-A1B0-4B6D-A82B-BAC9E4E1481E}" type="slidenum">
              <a:rPr lang="el-GR" smtClean="0"/>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E5FCBF3-02D6-48D2-9B32-033460B97509}" type="datetimeFigureOut">
              <a:rPr lang="el-GR" smtClean="0"/>
              <a:t>12/5/2015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F8A67C8-A1B0-4B6D-A82B-BAC9E4E1481E}" type="slidenum">
              <a:rPr lang="el-GR" smtClean="0"/>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E5FCBF3-02D6-48D2-9B32-033460B97509}" type="datetimeFigureOut">
              <a:rPr lang="el-GR" smtClean="0"/>
              <a:t>12/5/2015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F8A67C8-A1B0-4B6D-A82B-BAC9E4E1481E}" type="slidenum">
              <a:rPr lang="el-GR" smtClean="0"/>
              <a:t>‹#›</a:t>
            </a:fld>
            <a:endParaRPr lang="el-GR"/>
          </a:p>
        </p:txBody>
      </p:sp>
      <p:sp>
        <p:nvSpPr>
          <p:cNvPr id="11" name="Title 10"/>
          <p:cNvSpPr>
            <a:spLocks noGrp="1"/>
          </p:cNvSpPr>
          <p:nvPr>
            <p:ph type="title"/>
          </p:nvPr>
        </p:nvSpPr>
        <p:spPr/>
        <p:txBody>
          <a:bodyPr/>
          <a:lstStyle/>
          <a:p>
            <a:r>
              <a:rPr lang="el-GR" smtClean="0"/>
              <a:t>Στυλ κύριου τίτλου</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E5FCBF3-02D6-48D2-9B32-033460B97509}" type="datetimeFigureOut">
              <a:rPr lang="el-GR" smtClean="0"/>
              <a:t>12/5/2015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F8A67C8-A1B0-4B6D-A82B-BAC9E4E1481E}"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5FCBF3-02D6-48D2-9B32-033460B97509}" type="datetimeFigureOut">
              <a:rPr lang="el-GR" smtClean="0"/>
              <a:t>12/5/2015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F8A67C8-A1B0-4B6D-A82B-BAC9E4E1481E}" type="slidenum">
              <a:rPr lang="el-GR" smtClean="0"/>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E5FCBF3-02D6-48D2-9B32-033460B97509}" type="datetimeFigureOut">
              <a:rPr lang="el-GR" smtClean="0"/>
              <a:t>12/5/2015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F8A67C8-A1B0-4B6D-A82B-BAC9E4E1481E}" type="slidenum">
              <a:rPr lang="el-GR" smtClean="0"/>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E5FCBF3-02D6-48D2-9B32-033460B97509}" type="datetimeFigureOut">
              <a:rPr lang="el-GR" smtClean="0"/>
              <a:t>12/5/2015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F8A67C8-A1B0-4B6D-A82B-BAC9E4E1481E}" type="slidenum">
              <a:rPr lang="el-GR" smtClean="0"/>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FCBF3-02D6-48D2-9B32-033460B97509}" type="datetimeFigureOut">
              <a:rPr lang="el-GR" smtClean="0"/>
              <a:t>12/5/2015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F8A67C8-A1B0-4B6D-A82B-BAC9E4E1481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Στυλ κύριου τίτλου</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E5FCBF3-02D6-48D2-9B32-033460B97509}" type="datetimeFigureOut">
              <a:rPr lang="el-GR" smtClean="0"/>
              <a:t>12/5/2015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F8A67C8-A1B0-4B6D-A82B-BAC9E4E1481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Στυλ κύριου τίτλου</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E5FCBF3-02D6-48D2-9B32-033460B97509}" type="datetimeFigureOut">
              <a:rPr lang="el-GR" smtClean="0"/>
              <a:t>12/5/2015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F8A67C8-A1B0-4B6D-A82B-BAC9E4E1481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E5FCBF3-02D6-48D2-9B32-033460B97509}" type="datetimeFigureOut">
              <a:rPr lang="el-GR" smtClean="0"/>
              <a:t>12/5/2015</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F8A67C8-A1B0-4B6D-A82B-BAC9E4E1481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476672"/>
            <a:ext cx="7772400" cy="1470025"/>
          </a:xfrm>
        </p:spPr>
        <p:txBody>
          <a:bodyPr/>
          <a:lstStyle/>
          <a:p>
            <a:r>
              <a:rPr lang="el-GR" dirty="0" smtClean="0"/>
              <a:t>Ερευνητική εργασία  </a:t>
            </a:r>
            <a:endParaRPr lang="el-GR" dirty="0"/>
          </a:p>
        </p:txBody>
      </p:sp>
      <p:sp>
        <p:nvSpPr>
          <p:cNvPr id="3" name="Υπότιτλος 2"/>
          <p:cNvSpPr>
            <a:spLocks noGrp="1"/>
          </p:cNvSpPr>
          <p:nvPr>
            <p:ph type="subTitle" idx="1"/>
          </p:nvPr>
        </p:nvSpPr>
        <p:spPr/>
        <p:txBody>
          <a:bodyPr/>
          <a:lstStyle/>
          <a:p>
            <a:r>
              <a:rPr lang="el-GR" dirty="0" smtClean="0"/>
              <a:t>Κινηματογράφος , τέχνη,</a:t>
            </a:r>
          </a:p>
          <a:p>
            <a:r>
              <a:rPr lang="el-GR" dirty="0" smtClean="0"/>
              <a:t>Ψυχαγωγία</a:t>
            </a:r>
          </a:p>
          <a:p>
            <a:r>
              <a:rPr lang="el-GR" dirty="0" smtClean="0"/>
              <a:t>Τμήμα : Α2</a:t>
            </a:r>
            <a:endParaRPr lang="el-GR" dirty="0"/>
          </a:p>
        </p:txBody>
      </p:sp>
    </p:spTree>
    <p:extLst>
      <p:ext uri="{BB962C8B-B14F-4D97-AF65-F5344CB8AC3E}">
        <p14:creationId xmlns:p14="http://schemas.microsoft.com/office/powerpoint/2010/main" val="367078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Σύμφωνα με την έρευνα που διεξάχθηκε με την βοήθεια ερωτηματολογίου δέκα ερωτήσεων καταλήξαμε στο συμπέρασμα ότι το μεγαλύτερο μέρος των ερωτηθέντων πηγαίνει στον κινηματογράφο καμία ( με ποσοστό 35% ) ή μία ( με ποσοστό επίσης 35% ) φορά το μήνα. Δύο φορές το μήνα επισκέπτεται τον κινηματογράφο ένα μικρότερο μέρος των ερωτηθέντων ( με ποσοστό 21% ) και το μικρότερο μέρος αυτών πηγαίνει κινηματογράφο τρεις και πάνω φορές το μήνα ( με ποσοστό 9% ).</a:t>
            </a:r>
          </a:p>
        </p:txBody>
      </p:sp>
      <p:sp>
        <p:nvSpPr>
          <p:cNvPr id="3" name="Τίτλος 2"/>
          <p:cNvSpPr>
            <a:spLocks noGrp="1"/>
          </p:cNvSpPr>
          <p:nvPr>
            <p:ph type="title"/>
          </p:nvPr>
        </p:nvSpPr>
        <p:spPr/>
        <p:txBody>
          <a:bodyPr/>
          <a:lstStyle/>
          <a:p>
            <a:r>
              <a:rPr lang="el-GR" sz="4400" dirty="0" smtClean="0"/>
              <a:t>Συμπεράσματα 1</a:t>
            </a:r>
            <a:r>
              <a:rPr lang="el-GR" sz="4400" baseline="30000" dirty="0" smtClean="0"/>
              <a:t>ης</a:t>
            </a:r>
            <a:r>
              <a:rPr lang="el-GR" sz="4400" dirty="0" smtClean="0"/>
              <a:t> </a:t>
            </a:r>
            <a:endParaRPr lang="el-GR" sz="4400" dirty="0"/>
          </a:p>
        </p:txBody>
      </p:sp>
    </p:spTree>
    <p:extLst>
      <p:ext uri="{BB962C8B-B14F-4D97-AF65-F5344CB8AC3E}">
        <p14:creationId xmlns:p14="http://schemas.microsoft.com/office/powerpoint/2010/main" val="1690969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Σύμφωνα με τα αποτελέσματα της έρευνας και μετά την επεξεργασία των απαντήσεων του ερωτηματολογίου, καταλήξαμε στο συμπέρασμα ότι το μεγαλύτερο ποσοστό, και πιο συγκεκριμένα το 46% των ερωτηθέντων, στην ερώτηση «Τι θεωρείται σημαντικότερο σε μία ταινία» απάντησαν το καλό σενάριο. Έπειτα, το 28% δήλωσε ότι θεωρούν σημαντικότερο να παίζει ο αγαπημένος τους ηθοποιός, το 17% να είναι σκηνοθετημένη από έναν γνωστό σκηνοθέτη και τέλος το 9% να έχει ειδικά εφέ. </a:t>
            </a:r>
          </a:p>
        </p:txBody>
      </p:sp>
      <p:sp>
        <p:nvSpPr>
          <p:cNvPr id="3" name="Τίτλος 2"/>
          <p:cNvSpPr>
            <a:spLocks noGrp="1"/>
          </p:cNvSpPr>
          <p:nvPr>
            <p:ph type="title"/>
          </p:nvPr>
        </p:nvSpPr>
        <p:spPr/>
        <p:txBody>
          <a:bodyPr/>
          <a:lstStyle/>
          <a:p>
            <a:r>
              <a:rPr lang="el-GR" sz="4400" dirty="0" smtClean="0"/>
              <a:t>Συμπεράσματα 2</a:t>
            </a:r>
            <a:r>
              <a:rPr lang="el-GR" sz="4400" baseline="30000" dirty="0" smtClean="0"/>
              <a:t>ης</a:t>
            </a:r>
            <a:r>
              <a:rPr lang="el-GR" sz="4400" dirty="0" smtClean="0"/>
              <a:t> </a:t>
            </a:r>
            <a:endParaRPr lang="el-GR" sz="4400" dirty="0"/>
          </a:p>
        </p:txBody>
      </p:sp>
    </p:spTree>
    <p:extLst>
      <p:ext uri="{BB962C8B-B14F-4D97-AF65-F5344CB8AC3E}">
        <p14:creationId xmlns:p14="http://schemas.microsoft.com/office/powerpoint/2010/main" val="263576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2132856"/>
            <a:ext cx="8496943" cy="4464496"/>
          </a:xfrm>
        </p:spPr>
        <p:txBody>
          <a:bodyPr>
            <a:normAutofit fontScale="55000" lnSpcReduction="20000"/>
          </a:bodyPr>
          <a:lstStyle/>
          <a:p>
            <a:endParaRPr lang="el-GR" dirty="0"/>
          </a:p>
          <a:p>
            <a:r>
              <a:rPr lang="el-GR" dirty="0"/>
              <a:t>Η κωμωδία στην Αρχαία Ελλάδα ήταν μαζί με την τραγωδία τα δύο βασικά ήδη του αρχαίου ελληνικού θεάτρου.</a:t>
            </a:r>
          </a:p>
          <a:p>
            <a:r>
              <a:rPr lang="el-GR" dirty="0"/>
              <a:t>Εποχές της Αττικής Κωμωδίας</a:t>
            </a:r>
          </a:p>
          <a:p>
            <a:r>
              <a:rPr lang="el-GR" dirty="0"/>
              <a:t>Αρχαία κωμωδία (486 - </a:t>
            </a:r>
            <a:r>
              <a:rPr lang="el-GR" dirty="0" err="1"/>
              <a:t>περ</a:t>
            </a:r>
            <a:r>
              <a:rPr lang="el-GR" dirty="0"/>
              <a:t>. 400 </a:t>
            </a:r>
            <a:r>
              <a:rPr lang="el-GR" dirty="0" err="1"/>
              <a:t>π.Χ.</a:t>
            </a:r>
            <a:r>
              <a:rPr lang="el-GR" dirty="0"/>
              <a:t>)</a:t>
            </a:r>
          </a:p>
          <a:p>
            <a:r>
              <a:rPr lang="el-GR" dirty="0"/>
              <a:t>Μέση κωμωδία (</a:t>
            </a:r>
            <a:r>
              <a:rPr lang="el-GR" dirty="0" err="1"/>
              <a:t>περ</a:t>
            </a:r>
            <a:r>
              <a:rPr lang="el-GR" dirty="0"/>
              <a:t>. 400 - </a:t>
            </a:r>
            <a:r>
              <a:rPr lang="el-GR" dirty="0" err="1"/>
              <a:t>περ</a:t>
            </a:r>
            <a:r>
              <a:rPr lang="el-GR" dirty="0"/>
              <a:t>. 320 </a:t>
            </a:r>
            <a:r>
              <a:rPr lang="el-GR" dirty="0" err="1"/>
              <a:t>π.Χ.</a:t>
            </a:r>
            <a:r>
              <a:rPr lang="el-GR" dirty="0"/>
              <a:t>)</a:t>
            </a:r>
          </a:p>
          <a:p>
            <a:r>
              <a:rPr lang="el-GR" dirty="0"/>
              <a:t>Νέα κωμωδία (</a:t>
            </a:r>
            <a:r>
              <a:rPr lang="el-GR" dirty="0" err="1"/>
              <a:t>περ</a:t>
            </a:r>
            <a:r>
              <a:rPr lang="el-GR" dirty="0"/>
              <a:t>. 320 - </a:t>
            </a:r>
            <a:r>
              <a:rPr lang="el-GR" dirty="0" err="1"/>
              <a:t>περ</a:t>
            </a:r>
            <a:r>
              <a:rPr lang="el-GR" dirty="0"/>
              <a:t>. 120 </a:t>
            </a:r>
            <a:r>
              <a:rPr lang="el-GR" dirty="0" err="1"/>
              <a:t>π.Χ.</a:t>
            </a:r>
            <a:r>
              <a:rPr lang="el-GR" dirty="0"/>
              <a:t>)</a:t>
            </a:r>
          </a:p>
          <a:p>
            <a:r>
              <a:rPr lang="el-GR" dirty="0"/>
              <a:t>Το σημαντικότερο έτος της Αττικής Κωμωδίας ήταν το 486 </a:t>
            </a:r>
            <a:r>
              <a:rPr lang="el-GR" dirty="0" err="1"/>
              <a:t>π.Χ.</a:t>
            </a:r>
            <a:r>
              <a:rPr lang="el-GR" dirty="0"/>
              <a:t>, γιατί το έτος εκείνο παρουσιάστηκαν για πρώτη φορά στο πρόγραμμα των Μεγάλων Διονυσίων (θεατρικοί αγώνες) έργα των κωμικών.</a:t>
            </a:r>
          </a:p>
          <a:p>
            <a:r>
              <a:rPr lang="el-GR" dirty="0"/>
              <a:t>Γνωστές ταινίες:  3 </a:t>
            </a:r>
            <a:r>
              <a:rPr lang="el-GR" dirty="0" err="1"/>
              <a:t>Idiots</a:t>
            </a:r>
            <a:r>
              <a:rPr lang="el-GR" dirty="0"/>
              <a:t> (2009) , </a:t>
            </a:r>
            <a:r>
              <a:rPr lang="el-GR" dirty="0" err="1"/>
              <a:t>The</a:t>
            </a:r>
            <a:r>
              <a:rPr lang="el-GR" dirty="0"/>
              <a:t> </a:t>
            </a:r>
            <a:r>
              <a:rPr lang="el-GR" dirty="0" err="1"/>
              <a:t>Graduate</a:t>
            </a:r>
            <a:r>
              <a:rPr lang="el-GR" dirty="0"/>
              <a:t> (1967) ,  </a:t>
            </a:r>
            <a:r>
              <a:rPr lang="el-GR" dirty="0" err="1"/>
              <a:t>Some</a:t>
            </a:r>
            <a:r>
              <a:rPr lang="el-GR" dirty="0"/>
              <a:t> </a:t>
            </a:r>
            <a:r>
              <a:rPr lang="el-GR" dirty="0" err="1"/>
              <a:t>Like</a:t>
            </a:r>
            <a:r>
              <a:rPr lang="el-GR" dirty="0"/>
              <a:t> </a:t>
            </a:r>
            <a:r>
              <a:rPr lang="el-GR" dirty="0" err="1"/>
              <a:t>It</a:t>
            </a:r>
            <a:r>
              <a:rPr lang="el-GR" dirty="0"/>
              <a:t> </a:t>
            </a:r>
            <a:r>
              <a:rPr lang="el-GR" dirty="0" err="1"/>
              <a:t>Hot</a:t>
            </a:r>
            <a:r>
              <a:rPr lang="el-GR" dirty="0"/>
              <a:t> (1959)</a:t>
            </a:r>
          </a:p>
          <a:p>
            <a:r>
              <a:rPr lang="el-GR" dirty="0"/>
              <a:t>Ρομαντικές Κομεντί</a:t>
            </a:r>
          </a:p>
          <a:p>
            <a:r>
              <a:rPr lang="el-GR" dirty="0"/>
              <a:t>Γνωστές ταινίες : </a:t>
            </a:r>
            <a:r>
              <a:rPr lang="el-GR" dirty="0" err="1"/>
              <a:t>Pillow</a:t>
            </a:r>
            <a:r>
              <a:rPr lang="el-GR" dirty="0"/>
              <a:t> </a:t>
            </a:r>
            <a:r>
              <a:rPr lang="el-GR" dirty="0" err="1"/>
              <a:t>Talk</a:t>
            </a:r>
            <a:r>
              <a:rPr lang="el-GR" dirty="0"/>
              <a:t> (1959) , </a:t>
            </a:r>
            <a:r>
              <a:rPr lang="el-GR" dirty="0" err="1"/>
              <a:t>My</a:t>
            </a:r>
            <a:r>
              <a:rPr lang="el-GR" dirty="0"/>
              <a:t> </a:t>
            </a:r>
            <a:r>
              <a:rPr lang="el-GR" dirty="0" err="1"/>
              <a:t>Fair</a:t>
            </a:r>
            <a:r>
              <a:rPr lang="el-GR" dirty="0"/>
              <a:t> </a:t>
            </a:r>
            <a:r>
              <a:rPr lang="el-GR" dirty="0" err="1"/>
              <a:t>Lady</a:t>
            </a:r>
            <a:r>
              <a:rPr lang="el-GR" dirty="0"/>
              <a:t> (1964) , </a:t>
            </a:r>
            <a:r>
              <a:rPr lang="el-GR" dirty="0" err="1"/>
              <a:t>When</a:t>
            </a:r>
            <a:r>
              <a:rPr lang="el-GR" dirty="0"/>
              <a:t> </a:t>
            </a:r>
            <a:r>
              <a:rPr lang="el-GR" dirty="0" err="1"/>
              <a:t>Harry</a:t>
            </a:r>
            <a:r>
              <a:rPr lang="el-GR" dirty="0"/>
              <a:t> </a:t>
            </a:r>
            <a:r>
              <a:rPr lang="el-GR" dirty="0" err="1"/>
              <a:t>Met</a:t>
            </a:r>
            <a:r>
              <a:rPr lang="el-GR" dirty="0"/>
              <a:t> </a:t>
            </a:r>
            <a:r>
              <a:rPr lang="el-GR" dirty="0" err="1"/>
              <a:t>Sally</a:t>
            </a:r>
            <a:r>
              <a:rPr lang="el-GR" dirty="0"/>
              <a:t> (19890) , </a:t>
            </a:r>
            <a:r>
              <a:rPr lang="el-GR" dirty="0" err="1"/>
              <a:t>Pretty</a:t>
            </a:r>
            <a:r>
              <a:rPr lang="el-GR" dirty="0"/>
              <a:t> </a:t>
            </a:r>
            <a:r>
              <a:rPr lang="el-GR" dirty="0" err="1"/>
              <a:t>Woman</a:t>
            </a:r>
            <a:r>
              <a:rPr lang="el-GR" dirty="0"/>
              <a:t> (1990) ,  10 </a:t>
            </a:r>
            <a:r>
              <a:rPr lang="el-GR" dirty="0" err="1"/>
              <a:t>Things</a:t>
            </a:r>
            <a:r>
              <a:rPr lang="el-GR" dirty="0"/>
              <a:t> I </a:t>
            </a:r>
            <a:r>
              <a:rPr lang="el-GR" dirty="0" err="1"/>
              <a:t>Hate</a:t>
            </a:r>
            <a:r>
              <a:rPr lang="el-GR" dirty="0"/>
              <a:t> </a:t>
            </a:r>
            <a:r>
              <a:rPr lang="el-GR" dirty="0" err="1"/>
              <a:t>About</a:t>
            </a:r>
            <a:r>
              <a:rPr lang="el-GR" dirty="0"/>
              <a:t> </a:t>
            </a:r>
            <a:r>
              <a:rPr lang="el-GR" dirty="0" err="1"/>
              <a:t>You</a:t>
            </a:r>
            <a:r>
              <a:rPr lang="el-GR" dirty="0"/>
              <a:t> (1999)</a:t>
            </a:r>
          </a:p>
          <a:p>
            <a:r>
              <a:rPr lang="el-GR" dirty="0"/>
              <a:t>Μιούζικαλ</a:t>
            </a:r>
          </a:p>
          <a:p>
            <a:r>
              <a:rPr lang="el-GR" dirty="0" err="1"/>
              <a:t>To</a:t>
            </a:r>
            <a:r>
              <a:rPr lang="el-GR" dirty="0"/>
              <a:t> μιούζικαλ είναι ένα είδος Θεάτρου που περιλαμβάνει τραγούδια, διαλόγους (πρόζα) και χορό. Είναι ένας τρόπος να πεις μια ιστορία και να εκφράσεις το συναισθηματικό περιεχόμενο της, δηλαδή το χιούμορ, το πάθος, τον έρωτα, το θυμό και πολλά άλλα κινητοποιώντας μέσα από το κείμενο, τη μουσική, την κίνηση καθώς και τις τεχνικές πτυχές της ψυχαγωγίας, όπως πχ τα οπτικά εφέ, έτσι ώστε να δημιουργηθεί ένα ενιαίο σύνολο από το οποίο καμία από τις τέχνες που περιλαμβάνει να μην ξεχωρίζει από την άλλη με κανένα τρόπο.</a:t>
            </a:r>
          </a:p>
          <a:p>
            <a:r>
              <a:rPr lang="el-GR" dirty="0"/>
              <a:t>Γνωστές ταινίες : </a:t>
            </a:r>
            <a:r>
              <a:rPr lang="el-GR" dirty="0" err="1"/>
              <a:t>Grease</a:t>
            </a:r>
            <a:r>
              <a:rPr lang="el-GR" dirty="0"/>
              <a:t> , </a:t>
            </a:r>
            <a:r>
              <a:rPr lang="el-GR" dirty="0" err="1"/>
              <a:t>Mama</a:t>
            </a:r>
            <a:r>
              <a:rPr lang="el-GR" dirty="0"/>
              <a:t> </a:t>
            </a:r>
            <a:r>
              <a:rPr lang="el-GR" dirty="0" err="1"/>
              <a:t>Mia</a:t>
            </a:r>
            <a:r>
              <a:rPr lang="el-GR" dirty="0"/>
              <a:t> , </a:t>
            </a:r>
            <a:r>
              <a:rPr lang="el-GR" dirty="0" err="1"/>
              <a:t>Mary</a:t>
            </a:r>
            <a:r>
              <a:rPr lang="el-GR" dirty="0"/>
              <a:t> </a:t>
            </a:r>
            <a:r>
              <a:rPr lang="el-GR" dirty="0" err="1"/>
              <a:t>Poppins</a:t>
            </a:r>
            <a:r>
              <a:rPr lang="el-GR" dirty="0"/>
              <a:t> , </a:t>
            </a:r>
            <a:r>
              <a:rPr lang="el-GR" dirty="0" err="1"/>
              <a:t>Hairspray</a:t>
            </a:r>
            <a:endParaRPr lang="el-GR" dirty="0"/>
          </a:p>
          <a:p>
            <a:endParaRPr lang="el-GR" dirty="0"/>
          </a:p>
          <a:p>
            <a:endParaRPr lang="el-GR" dirty="0"/>
          </a:p>
          <a:p>
            <a:endParaRPr lang="el-GR" dirty="0"/>
          </a:p>
        </p:txBody>
      </p:sp>
      <p:sp>
        <p:nvSpPr>
          <p:cNvPr id="3" name="Τίτλος 2"/>
          <p:cNvSpPr>
            <a:spLocks noGrp="1"/>
          </p:cNvSpPr>
          <p:nvPr>
            <p:ph type="title"/>
          </p:nvPr>
        </p:nvSpPr>
        <p:spPr>
          <a:xfrm>
            <a:off x="683568" y="620688"/>
            <a:ext cx="7756263" cy="792088"/>
          </a:xfrm>
        </p:spPr>
        <p:txBody>
          <a:bodyPr/>
          <a:lstStyle/>
          <a:p>
            <a:r>
              <a:rPr lang="el-GR" sz="4000" dirty="0"/>
              <a:t>Π</a:t>
            </a:r>
            <a:r>
              <a:rPr lang="el-GR" sz="4000" dirty="0" smtClean="0"/>
              <a:t>ερίληψη</a:t>
            </a:r>
            <a:endParaRPr lang="el-GR" sz="4000" dirty="0"/>
          </a:p>
        </p:txBody>
      </p:sp>
    </p:spTree>
    <p:extLst>
      <p:ext uri="{BB962C8B-B14F-4D97-AF65-F5344CB8AC3E}">
        <p14:creationId xmlns:p14="http://schemas.microsoft.com/office/powerpoint/2010/main" val="1822578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0000" lnSpcReduction="20000"/>
          </a:bodyPr>
          <a:lstStyle/>
          <a:p>
            <a:r>
              <a:rPr lang="el-GR" dirty="0"/>
              <a:t>Βουβές ταινίες</a:t>
            </a:r>
          </a:p>
          <a:p>
            <a:r>
              <a:rPr lang="el-GR" dirty="0"/>
              <a:t>Ο όρος βουβός κινηματογράφος χρησιμοποιείται για να περιγράψει τις ταινίες (βουβές ταινίες) που δεν είχαν συγχρονισμένο ηχογραφημένο ήχο και πιο συγκεκριμένα δεν είχαν ηχητικούς διαλόγους. Στις βουβές ταινίες οι διάλογοι γίνονται μέσω παντομίμας και κάρτες τίτλων-διαλόγων. Η ιδέα συνδυασμού κινούμενων εικόνων με ήχο είναι παλιά όσο και ο κινηματογράφος αλλά λόγω τεχνικών δυσκολιών ο συγχρονισμός διαλόγων έγινε πρακτικός στο τέλος της </a:t>
            </a:r>
            <a:r>
              <a:rPr lang="el-GR" dirty="0" err="1"/>
              <a:t>δεκεατίας</a:t>
            </a:r>
            <a:r>
              <a:rPr lang="el-GR" dirty="0"/>
              <a:t> του 1920. Η οπτική ποιότητα των βουβών ταινιών- ειδικά αυτών που δημιουργήθηκαν μετά το 1920- ήταν συχνά πολύ καλή.</a:t>
            </a:r>
          </a:p>
          <a:p>
            <a:r>
              <a:rPr lang="el-GR" dirty="0"/>
              <a:t>Γνωστές ταινίες :  Κλεοπάτρα (1899) ,  Η Αυγή (1927) , Βερντέν (1928) , </a:t>
            </a:r>
            <a:r>
              <a:rPr lang="el-GR" dirty="0" err="1"/>
              <a:t>Αλράουνε</a:t>
            </a:r>
            <a:r>
              <a:rPr lang="el-GR" dirty="0"/>
              <a:t> (1928)</a:t>
            </a:r>
          </a:p>
          <a:p>
            <a:r>
              <a:rPr lang="el-GR" dirty="0"/>
              <a:t>Κοινωνικές </a:t>
            </a:r>
          </a:p>
          <a:p>
            <a:r>
              <a:rPr lang="el-GR" dirty="0"/>
              <a:t>Γνωστές ταινίες : </a:t>
            </a:r>
            <a:r>
              <a:rPr lang="el-GR" dirty="0" err="1"/>
              <a:t>Gran</a:t>
            </a:r>
            <a:r>
              <a:rPr lang="el-GR" dirty="0"/>
              <a:t> </a:t>
            </a:r>
            <a:r>
              <a:rPr lang="el-GR" dirty="0" err="1"/>
              <a:t>Torino</a:t>
            </a:r>
            <a:r>
              <a:rPr lang="el-GR" dirty="0"/>
              <a:t> (2008) ,  Χειμερία Νάρκη (2014)  , Τα Παιδιά Των Ανθρώπων (2006) ,  Ο Δικαστής (2014)  , </a:t>
            </a:r>
            <a:r>
              <a:rPr lang="el-GR" dirty="0" err="1"/>
              <a:t>Gloria</a:t>
            </a:r>
            <a:r>
              <a:rPr lang="el-GR" dirty="0"/>
              <a:t> (2013)  , </a:t>
            </a:r>
            <a:r>
              <a:rPr lang="el-GR" dirty="0" err="1"/>
              <a:t>Cosmopolis</a:t>
            </a:r>
            <a:r>
              <a:rPr lang="el-GR" dirty="0"/>
              <a:t> (2012)</a:t>
            </a:r>
          </a:p>
          <a:p>
            <a:endParaRPr lang="el-GR" dirty="0"/>
          </a:p>
        </p:txBody>
      </p:sp>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236429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4400" dirty="0" smtClean="0"/>
              <a:t>Φωτογραφίες</a:t>
            </a:r>
            <a:endParaRPr lang="el-GR" sz="4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968552" cy="435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05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l-G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79741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25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n-US" dirty="0"/>
              <a:t>http://el.wikipedia.org/wiki/%CE%9A%CF%89%CE%BC%CF%89%CE%B4%CE%AF%CE%B1</a:t>
            </a:r>
          </a:p>
          <a:p>
            <a:r>
              <a:rPr lang="en-US" dirty="0"/>
              <a:t>http://el.wikipedia.org/wiki/%CE%9C%CE%B9%CE%BF%CF%8D%CE%B6%CE%B9%CE%BA%CE%B1%CE%BB</a:t>
            </a:r>
          </a:p>
          <a:p>
            <a:r>
              <a:rPr lang="en-US" dirty="0"/>
              <a:t>http://el.wikipedia.org/wiki/%CE%92%CE%BF%CF%85%CE%B2%CF%8C%CF%82_%CE%BA%CE%B9%CE%BD%CE%B7%CE%BC%CE%B1%CF%84%CE%BF%CE%B3%CF%81%CE%AC%CF%86%CE%BF%CF%82</a:t>
            </a:r>
          </a:p>
          <a:p>
            <a:endParaRPr lang="el-GR" dirty="0"/>
          </a:p>
        </p:txBody>
      </p:sp>
      <p:sp>
        <p:nvSpPr>
          <p:cNvPr id="3" name="Τίτλος 2"/>
          <p:cNvSpPr>
            <a:spLocks noGrp="1"/>
          </p:cNvSpPr>
          <p:nvPr>
            <p:ph type="title"/>
          </p:nvPr>
        </p:nvSpPr>
        <p:spPr/>
        <p:txBody>
          <a:bodyPr/>
          <a:lstStyle/>
          <a:p>
            <a:r>
              <a:rPr lang="el-GR" sz="4400" dirty="0" smtClean="0"/>
              <a:t>Βιβλιογραφία</a:t>
            </a:r>
            <a:endParaRPr lang="el-GR" sz="4400" dirty="0"/>
          </a:p>
        </p:txBody>
      </p:sp>
    </p:spTree>
    <p:extLst>
      <p:ext uri="{BB962C8B-B14F-4D97-AF65-F5344CB8AC3E}">
        <p14:creationId xmlns:p14="http://schemas.microsoft.com/office/powerpoint/2010/main" val="47894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Μαθητές υποομάδας:</a:t>
            </a:r>
          </a:p>
          <a:p>
            <a:r>
              <a:rPr lang="el-GR" dirty="0"/>
              <a:t>Συντονιστής : </a:t>
            </a:r>
            <a:r>
              <a:rPr lang="el-GR" dirty="0" err="1"/>
              <a:t>Καραπάτης</a:t>
            </a:r>
            <a:r>
              <a:rPr lang="el-GR" dirty="0"/>
              <a:t> Πέτρος</a:t>
            </a:r>
          </a:p>
          <a:p>
            <a:r>
              <a:rPr lang="el-GR" dirty="0" smtClean="0"/>
              <a:t> </a:t>
            </a:r>
            <a:r>
              <a:rPr lang="el-GR" dirty="0"/>
              <a:t>Ζορμπάς Ανδρέας</a:t>
            </a:r>
          </a:p>
          <a:p>
            <a:r>
              <a:rPr lang="el-GR" dirty="0"/>
              <a:t> </a:t>
            </a:r>
            <a:r>
              <a:rPr lang="el-GR" dirty="0" err="1"/>
              <a:t>Ζ</a:t>
            </a:r>
            <a:r>
              <a:rPr lang="el-GR" dirty="0" err="1" smtClean="0"/>
              <a:t>άγορας</a:t>
            </a:r>
            <a:r>
              <a:rPr lang="el-GR" dirty="0" smtClean="0"/>
              <a:t> </a:t>
            </a:r>
            <a:r>
              <a:rPr lang="el-GR" dirty="0"/>
              <a:t>Μιχάλης</a:t>
            </a:r>
          </a:p>
          <a:p>
            <a:r>
              <a:rPr lang="el-GR" dirty="0"/>
              <a:t> </a:t>
            </a:r>
            <a:r>
              <a:rPr lang="el-GR" dirty="0" err="1" smtClean="0"/>
              <a:t>Καλαμπαλής</a:t>
            </a:r>
            <a:r>
              <a:rPr lang="el-GR" dirty="0" smtClean="0"/>
              <a:t> </a:t>
            </a:r>
            <a:r>
              <a:rPr lang="el-GR" dirty="0"/>
              <a:t>Σπύρος</a:t>
            </a:r>
          </a:p>
          <a:p>
            <a:r>
              <a:rPr lang="el-GR" dirty="0" smtClean="0"/>
              <a:t> </a:t>
            </a:r>
            <a:r>
              <a:rPr lang="el-GR" dirty="0" err="1" smtClean="0"/>
              <a:t>Ζίκος</a:t>
            </a:r>
            <a:r>
              <a:rPr lang="el-GR" dirty="0" smtClean="0"/>
              <a:t> </a:t>
            </a:r>
            <a:r>
              <a:rPr lang="el-GR" dirty="0"/>
              <a:t>Χαράλαμπος</a:t>
            </a:r>
          </a:p>
          <a:p>
            <a:r>
              <a:rPr lang="el-GR" dirty="0" smtClean="0"/>
              <a:t> </a:t>
            </a:r>
            <a:r>
              <a:rPr lang="el-GR" dirty="0" err="1" smtClean="0"/>
              <a:t>Θεοδωρόπουλος</a:t>
            </a:r>
            <a:r>
              <a:rPr lang="el-GR" dirty="0" smtClean="0"/>
              <a:t> Νίκος </a:t>
            </a:r>
          </a:p>
          <a:p>
            <a:pPr marL="0" indent="0">
              <a:buNone/>
            </a:pPr>
            <a:endParaRPr lang="el-GR" dirty="0" smtClean="0"/>
          </a:p>
        </p:txBody>
      </p:sp>
      <p:sp>
        <p:nvSpPr>
          <p:cNvPr id="3" name="Τίτλος 2"/>
          <p:cNvSpPr>
            <a:spLocks noGrp="1"/>
          </p:cNvSpPr>
          <p:nvPr>
            <p:ph type="title"/>
          </p:nvPr>
        </p:nvSpPr>
        <p:spPr/>
        <p:txBody>
          <a:bodyPr/>
          <a:lstStyle/>
          <a:p>
            <a:r>
              <a:rPr lang="el-GR" sz="4000" dirty="0" smtClean="0"/>
              <a:t>2</a:t>
            </a:r>
            <a:r>
              <a:rPr lang="el-GR" sz="4000" baseline="30000" dirty="0" smtClean="0"/>
              <a:t>η</a:t>
            </a:r>
            <a:r>
              <a:rPr lang="el-GR" sz="4000" dirty="0" smtClean="0"/>
              <a:t> υποομάδα: </a:t>
            </a:r>
            <a:r>
              <a:rPr lang="el-GR" sz="4400" dirty="0" smtClean="0"/>
              <a:t>Δράσης</a:t>
            </a:r>
            <a:endParaRPr lang="el-GR" sz="4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864" y="3356992"/>
            <a:ext cx="486096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80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Το να βλέπεις μια ταινία σίγουρα γεμίζει την ώρα σου. Γεμίζεις δημιουργικά τον ελεύθερό σου χρόνο με μία τέχνη, όταν όμως η ταινία είναι δράσης είναι κάτι διαφορετικό!  Σε γεμίζει αδρεναλίνη, νιώθεις υπερένταση, πραγματικά γεμίζεις μέσα σου. Και αυτό είναι το είδος ταινιών το οποίο αναλύσαμε εμείς, η δεύτερη ομάδα. Ταινίες οι οποίες προσφέρουν πλούσιο θέαμα, το οποίο πλέον ,χάρη στην εξέλιξη της τεχνολογίας, ενώνεται με εντυπωσιακά εφέ και λήψεις που κόβουν την ανάσα, κι αφήνουν όλους τους θεατές άφωνους στην θέα τους.</a:t>
            </a:r>
            <a:endParaRPr lang="el-GR" dirty="0"/>
          </a:p>
        </p:txBody>
      </p:sp>
      <p:sp>
        <p:nvSpPr>
          <p:cNvPr id="3" name="Τίτλος 2"/>
          <p:cNvSpPr>
            <a:spLocks noGrp="1"/>
          </p:cNvSpPr>
          <p:nvPr>
            <p:ph type="title"/>
          </p:nvPr>
        </p:nvSpPr>
        <p:spPr/>
        <p:txBody>
          <a:bodyPr/>
          <a:lstStyle/>
          <a:p>
            <a:r>
              <a:rPr lang="el-GR" sz="4400" dirty="0" smtClean="0"/>
              <a:t>Εισαγωγή </a:t>
            </a:r>
            <a:endParaRPr lang="el-GR" sz="4400" dirty="0"/>
          </a:p>
        </p:txBody>
      </p:sp>
    </p:spTree>
    <p:extLst>
      <p:ext uri="{BB962C8B-B14F-4D97-AF65-F5344CB8AC3E}">
        <p14:creationId xmlns:p14="http://schemas.microsoft.com/office/powerpoint/2010/main" val="2657333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3</a:t>
            </a:r>
            <a:r>
              <a:rPr lang="el-GR" sz="4400" baseline="30000" dirty="0" smtClean="0"/>
              <a:t>η</a:t>
            </a:r>
            <a:r>
              <a:rPr lang="el-GR" sz="4400" dirty="0" smtClean="0"/>
              <a:t> </a:t>
            </a:r>
            <a:r>
              <a:rPr lang="el-GR" sz="4400" dirty="0" err="1" smtClean="0"/>
              <a:t>ερωτηση</a:t>
            </a:r>
            <a:endParaRPr lang="el-GR" sz="4400" dirty="0"/>
          </a:p>
        </p:txBody>
      </p:sp>
    </p:spTree>
    <p:extLst>
      <p:ext uri="{BB962C8B-B14F-4D97-AF65-F5344CB8AC3E}">
        <p14:creationId xmlns:p14="http://schemas.microsoft.com/office/powerpoint/2010/main" val="1612344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l-GR"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910850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351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4</a:t>
            </a:r>
            <a:r>
              <a:rPr lang="el-GR" sz="4400" baseline="30000" dirty="0" smtClean="0"/>
              <a:t>η</a:t>
            </a:r>
            <a:r>
              <a:rPr lang="el-GR" sz="4400" dirty="0" smtClean="0"/>
              <a:t> </a:t>
            </a:r>
            <a:r>
              <a:rPr lang="el-GR" sz="4400" dirty="0" err="1" smtClean="0"/>
              <a:t>ερωτηση</a:t>
            </a:r>
            <a:endParaRPr lang="el-GR" sz="4400" dirty="0"/>
          </a:p>
        </p:txBody>
      </p:sp>
    </p:spTree>
    <p:extLst>
      <p:ext uri="{BB962C8B-B14F-4D97-AF65-F5344CB8AC3E}">
        <p14:creationId xmlns:p14="http://schemas.microsoft.com/office/powerpoint/2010/main" val="93958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dirty="0" smtClean="0"/>
              <a:t>5</a:t>
            </a:r>
            <a:r>
              <a:rPr lang="el-GR" baseline="30000" dirty="0" smtClean="0"/>
              <a:t>η</a:t>
            </a:r>
            <a:r>
              <a:rPr lang="el-GR" dirty="0" smtClean="0"/>
              <a:t> </a:t>
            </a:r>
            <a:r>
              <a:rPr lang="el-GR" sz="4400" dirty="0" err="1" smtClean="0"/>
              <a:t>ερωτηση</a:t>
            </a:r>
            <a:endParaRPr lang="el-GR" dirty="0"/>
          </a:p>
        </p:txBody>
      </p:sp>
    </p:spTree>
    <p:extLst>
      <p:ext uri="{BB962C8B-B14F-4D97-AF65-F5344CB8AC3E}">
        <p14:creationId xmlns:p14="http://schemas.microsoft.com/office/powerpoint/2010/main" val="21053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Συμπεράσματα 3</a:t>
            </a:r>
            <a:r>
              <a:rPr lang="el-GR" sz="4400" baseline="30000" dirty="0" smtClean="0"/>
              <a:t>ης</a:t>
            </a:r>
            <a:r>
              <a:rPr lang="el-GR" sz="4400" dirty="0" smtClean="0"/>
              <a:t>  </a:t>
            </a:r>
            <a:endParaRPr lang="el-GR" sz="4400" dirty="0"/>
          </a:p>
        </p:txBody>
      </p:sp>
    </p:spTree>
    <p:extLst>
      <p:ext uri="{BB962C8B-B14F-4D97-AF65-F5344CB8AC3E}">
        <p14:creationId xmlns:p14="http://schemas.microsoft.com/office/powerpoint/2010/main" val="2834023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a:t>Συμπεράσματα </a:t>
            </a:r>
            <a:r>
              <a:rPr lang="el-GR" sz="4400" dirty="0" smtClean="0"/>
              <a:t>4ης</a:t>
            </a:r>
            <a:endParaRPr lang="el-GR" sz="4400" dirty="0"/>
          </a:p>
        </p:txBody>
      </p:sp>
    </p:spTree>
    <p:extLst>
      <p:ext uri="{BB962C8B-B14F-4D97-AF65-F5344CB8AC3E}">
        <p14:creationId xmlns:p14="http://schemas.microsoft.com/office/powerpoint/2010/main" val="268848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a:t>Συμπεράσματα </a:t>
            </a:r>
            <a:r>
              <a:rPr lang="el-GR" sz="4400" dirty="0" smtClean="0"/>
              <a:t>5ης</a:t>
            </a:r>
            <a:endParaRPr lang="el-GR" sz="4400" dirty="0"/>
          </a:p>
        </p:txBody>
      </p:sp>
    </p:spTree>
    <p:extLst>
      <p:ext uri="{BB962C8B-B14F-4D97-AF65-F5344CB8AC3E}">
        <p14:creationId xmlns:p14="http://schemas.microsoft.com/office/powerpoint/2010/main" val="7440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0000" lnSpcReduction="20000"/>
          </a:bodyPr>
          <a:lstStyle/>
          <a:p>
            <a:r>
              <a:rPr lang="el-GR" dirty="0"/>
              <a:t>Το να βλέπεις ταινίες είναι ένα πολύ ευχάριστο μέσο ψυχαγωγίας για πολλούς ανθρώπους ,πόσο μάλλον αν είναι ταινίες δράσης. Μπορούν να σου προκαλέσουν διάφορα συναισθήματα, μπορείς ακόμα και να ταυτιστείς και να παθιαστείς με έναν πρωταγωνιστή της μεγάλης οθόνης. Κοινώς, είναι οι ταινίες στις οποίες η αδρεναλίνη είναι στα ύψη και η αγωνία φτάνει στο κόκκινο. Μπορούν να βασιστούν και σε αληθινά </a:t>
            </a:r>
            <a:r>
              <a:rPr lang="el-GR" dirty="0" err="1"/>
              <a:t>γεγονότα(όπως</a:t>
            </a:r>
            <a:r>
              <a:rPr lang="el-GR" dirty="0"/>
              <a:t> πχ ο Β’ Παγκόσμιος Πόλεμος) κι έτσι οι ταινίες χαρακτηρίζονται επικές. Δεν πρέπει να ξεχνάμε και τις ιστορίες που λαμβάνουν χώρα στην Άγρια Δύση, γνωστές και ως </a:t>
            </a:r>
            <a:r>
              <a:rPr lang="el-GR" dirty="0" err="1"/>
              <a:t>Western.Οι</a:t>
            </a:r>
            <a:r>
              <a:rPr lang="el-GR" dirty="0"/>
              <a:t> ταινίες στων οποίων τη θεματολογία συμπεριλαμβάνονται πρωταγωνιστές που είναι μυστικοί πράκτορες ή απλά αστυνομικοί, μπορούν να χαρακτηριστούν ως αστυνομικές ή κατασκοπευτικές. Όλες αυτές βέβαια, εκτός από ταινίες δράσης μπορούν να χαρακτηριστούν και ως περιπέτειες ,καθώς όπως είπαμε η πλοκή του έργου είναι γρήγορη και απρόβλεπτη .Η θεματολογία τους είναι τεράστια ,κι υπάρχει μια πληθώρα τέτοιου είδους ταινιών για να διαλέξεις .Το μόνο σίγουρο είναι πως στο τέλος μόνο ικανοποιημένος μπορείς να είσαι!</a:t>
            </a:r>
          </a:p>
        </p:txBody>
      </p:sp>
      <p:sp>
        <p:nvSpPr>
          <p:cNvPr id="3" name="Τίτλος 2"/>
          <p:cNvSpPr>
            <a:spLocks noGrp="1"/>
          </p:cNvSpPr>
          <p:nvPr>
            <p:ph type="title"/>
          </p:nvPr>
        </p:nvSpPr>
        <p:spPr/>
        <p:txBody>
          <a:bodyPr/>
          <a:lstStyle/>
          <a:p>
            <a:r>
              <a:rPr lang="el-GR" sz="4400" dirty="0" smtClean="0"/>
              <a:t>Περίληψη</a:t>
            </a:r>
            <a:endParaRPr lang="el-GR" sz="4400" dirty="0"/>
          </a:p>
        </p:txBody>
      </p:sp>
    </p:spTree>
    <p:extLst>
      <p:ext uri="{BB962C8B-B14F-4D97-AF65-F5344CB8AC3E}">
        <p14:creationId xmlns:p14="http://schemas.microsoft.com/office/powerpoint/2010/main" val="48815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n-US" dirty="0"/>
              <a:t>Wikipedia: https://el.wikipedia.org/wiki/%CE%A0%CF%8D%CE%BB%CE%B7:%CE%9A%CF%8D%CF%81%CE%B9%CE%B1</a:t>
            </a:r>
          </a:p>
          <a:p>
            <a:r>
              <a:rPr lang="en-US" dirty="0"/>
              <a:t>Vice: http://www.vice.com/gr/</a:t>
            </a:r>
          </a:p>
          <a:p>
            <a:endParaRPr lang="el-GR" dirty="0"/>
          </a:p>
        </p:txBody>
      </p:sp>
      <p:sp>
        <p:nvSpPr>
          <p:cNvPr id="3" name="Τίτλος 2"/>
          <p:cNvSpPr>
            <a:spLocks noGrp="1"/>
          </p:cNvSpPr>
          <p:nvPr>
            <p:ph type="title"/>
          </p:nvPr>
        </p:nvSpPr>
        <p:spPr/>
        <p:txBody>
          <a:bodyPr/>
          <a:lstStyle/>
          <a:p>
            <a:r>
              <a:rPr lang="el-GR" sz="4400" dirty="0" smtClean="0"/>
              <a:t>Βιβλιογραφία</a:t>
            </a:r>
            <a:endParaRPr lang="el-GR" sz="4400" dirty="0"/>
          </a:p>
        </p:txBody>
      </p:sp>
    </p:spTree>
    <p:extLst>
      <p:ext uri="{BB962C8B-B14F-4D97-AF65-F5344CB8AC3E}">
        <p14:creationId xmlns:p14="http://schemas.microsoft.com/office/powerpoint/2010/main" val="318226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endParaRPr lang="el-GR" dirty="0"/>
          </a:p>
        </p:txBody>
      </p:sp>
      <p:sp>
        <p:nvSpPr>
          <p:cNvPr id="3" name="Τίτλος 2"/>
          <p:cNvSpPr>
            <a:spLocks noGrp="1"/>
          </p:cNvSpPr>
          <p:nvPr>
            <p:ph type="title"/>
          </p:nvPr>
        </p:nvSpPr>
        <p:spPr/>
        <p:txBody>
          <a:bodyPr/>
          <a:lstStyle/>
          <a:p>
            <a:r>
              <a:rPr lang="el-GR" sz="4400" dirty="0" smtClean="0"/>
              <a:t>3</a:t>
            </a:r>
            <a:r>
              <a:rPr lang="el-GR" sz="4400" baseline="30000" dirty="0" smtClean="0"/>
              <a:t>η</a:t>
            </a:r>
            <a:r>
              <a:rPr lang="el-GR" sz="4400" dirty="0" smtClean="0"/>
              <a:t> ομάδα </a:t>
            </a:r>
            <a:endParaRPr lang="el-GR" sz="4400" dirty="0"/>
          </a:p>
        </p:txBody>
      </p:sp>
    </p:spTree>
    <p:extLst>
      <p:ext uri="{BB962C8B-B14F-4D97-AF65-F5344CB8AC3E}">
        <p14:creationId xmlns:p14="http://schemas.microsoft.com/office/powerpoint/2010/main" val="292554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endParaRPr lang="el-GR" dirty="0"/>
          </a:p>
          <a:p>
            <a:r>
              <a:rPr lang="el-GR" dirty="0"/>
              <a:t>          ΜΕΛΗ ΟΜΑΔΑΣ </a:t>
            </a:r>
          </a:p>
          <a:p>
            <a:r>
              <a:rPr lang="el-GR" dirty="0"/>
              <a:t>    </a:t>
            </a:r>
          </a:p>
          <a:p>
            <a:r>
              <a:rPr lang="el-GR" dirty="0"/>
              <a:t>   ΑΝΝΑ ΚΑΤΟΥΝΑ </a:t>
            </a:r>
          </a:p>
          <a:p>
            <a:r>
              <a:rPr lang="el-GR" dirty="0"/>
              <a:t>   ΧΡΙΣΤΙΝΑ-ΜΑΡΙΑ ΚΟΝΤΑΡΑΤΟΥ</a:t>
            </a:r>
          </a:p>
          <a:p>
            <a:r>
              <a:rPr lang="el-GR" dirty="0"/>
              <a:t>   ΞΕΝΟΦΩΝ ΚΑΖΑΤΖΙΟΓΛΟΥ</a:t>
            </a:r>
          </a:p>
          <a:p>
            <a:r>
              <a:rPr lang="el-GR" dirty="0"/>
              <a:t>   ΑΝΤΩΝΗΣ ΚΑΛΛΙΜΑΝΗΣ</a:t>
            </a:r>
          </a:p>
          <a:p>
            <a:r>
              <a:rPr lang="el-GR" dirty="0"/>
              <a:t>   ΒΙΡΓΙΝΙΑ ΚΑΖΑΤΖΙΟΓΛΟΥ</a:t>
            </a:r>
          </a:p>
          <a:p>
            <a:r>
              <a:rPr lang="el-GR" dirty="0"/>
              <a:t>   ΦΙΛΙΠΠΟΣ ΚΟΡΑΚΙΔΗΣ</a:t>
            </a:r>
          </a:p>
          <a:p>
            <a:r>
              <a:rPr lang="el-GR" dirty="0"/>
              <a:t>   ΝΕΦΕΛΗ ΚΑΡΡΑ</a:t>
            </a:r>
          </a:p>
        </p:txBody>
      </p:sp>
      <p:sp>
        <p:nvSpPr>
          <p:cNvPr id="3" name="Τίτλος 2"/>
          <p:cNvSpPr>
            <a:spLocks noGrp="1"/>
          </p:cNvSpPr>
          <p:nvPr>
            <p:ph type="title"/>
          </p:nvPr>
        </p:nvSpPr>
        <p:spPr/>
        <p:txBody>
          <a:bodyPr/>
          <a:lstStyle/>
          <a:p>
            <a:r>
              <a:rPr lang="el-GR" sz="4400" dirty="0" smtClean="0"/>
              <a:t>4</a:t>
            </a:r>
            <a:r>
              <a:rPr lang="el-GR" sz="4400" baseline="30000" dirty="0" smtClean="0"/>
              <a:t>η</a:t>
            </a:r>
            <a:r>
              <a:rPr lang="el-GR" sz="4400" dirty="0" smtClean="0"/>
              <a:t> ομάδα: Θρίλερ</a:t>
            </a:r>
            <a:endParaRPr lang="el-GR" sz="4400" dirty="0"/>
          </a:p>
        </p:txBody>
      </p:sp>
    </p:spTree>
    <p:extLst>
      <p:ext uri="{BB962C8B-B14F-4D97-AF65-F5344CB8AC3E}">
        <p14:creationId xmlns:p14="http://schemas.microsoft.com/office/powerpoint/2010/main" val="107290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Εισαγωγή</a:t>
            </a:r>
            <a:endParaRPr lang="el-GR" sz="4400" dirty="0"/>
          </a:p>
        </p:txBody>
      </p:sp>
    </p:spTree>
    <p:extLst>
      <p:ext uri="{BB962C8B-B14F-4D97-AF65-F5344CB8AC3E}">
        <p14:creationId xmlns:p14="http://schemas.microsoft.com/office/powerpoint/2010/main" val="382448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000" dirty="0" smtClean="0"/>
              <a:t>Γενική περίληψη</a:t>
            </a:r>
            <a:endParaRPr lang="el-GR" sz="4000" dirty="0"/>
          </a:p>
        </p:txBody>
      </p:sp>
    </p:spTree>
    <p:extLst>
      <p:ext uri="{BB962C8B-B14F-4D97-AF65-F5344CB8AC3E}">
        <p14:creationId xmlns:p14="http://schemas.microsoft.com/office/powerpoint/2010/main" val="694263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9</a:t>
            </a:r>
            <a:r>
              <a:rPr lang="el-GR" sz="4400" baseline="30000" dirty="0" smtClean="0"/>
              <a:t>η</a:t>
            </a:r>
            <a:r>
              <a:rPr lang="el-GR" sz="4400" dirty="0" smtClean="0"/>
              <a:t> ερώτηση</a:t>
            </a:r>
            <a:endParaRPr lang="el-GR" sz="4400" dirty="0"/>
          </a:p>
        </p:txBody>
      </p:sp>
    </p:spTree>
    <p:extLst>
      <p:ext uri="{BB962C8B-B14F-4D97-AF65-F5344CB8AC3E}">
        <p14:creationId xmlns:p14="http://schemas.microsoft.com/office/powerpoint/2010/main" val="3974560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10</a:t>
            </a:r>
            <a:r>
              <a:rPr lang="el-GR" sz="4400" baseline="30000" dirty="0" smtClean="0"/>
              <a:t>η</a:t>
            </a:r>
            <a:r>
              <a:rPr lang="el-GR" dirty="0" smtClean="0"/>
              <a:t> ερώτηση</a:t>
            </a:r>
            <a:endParaRPr lang="el-GR" dirty="0"/>
          </a:p>
        </p:txBody>
      </p:sp>
    </p:spTree>
    <p:extLst>
      <p:ext uri="{BB962C8B-B14F-4D97-AF65-F5344CB8AC3E}">
        <p14:creationId xmlns:p14="http://schemas.microsoft.com/office/powerpoint/2010/main" val="53179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Συμπεράσματα 9</a:t>
            </a:r>
            <a:r>
              <a:rPr lang="el-GR" sz="4400" baseline="30000" dirty="0" smtClean="0"/>
              <a:t>ης</a:t>
            </a:r>
            <a:r>
              <a:rPr lang="el-GR" sz="4400" dirty="0" smtClean="0"/>
              <a:t> </a:t>
            </a:r>
            <a:endParaRPr lang="el-GR" sz="4400" dirty="0"/>
          </a:p>
        </p:txBody>
      </p:sp>
    </p:spTree>
    <p:extLst>
      <p:ext uri="{BB962C8B-B14F-4D97-AF65-F5344CB8AC3E}">
        <p14:creationId xmlns:p14="http://schemas.microsoft.com/office/powerpoint/2010/main" val="1295158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Συμπεράσματα 10</a:t>
            </a:r>
            <a:r>
              <a:rPr lang="el-GR" sz="4400" baseline="30000" dirty="0" smtClean="0"/>
              <a:t>ης</a:t>
            </a:r>
            <a:r>
              <a:rPr lang="el-GR" sz="4400" dirty="0" smtClean="0"/>
              <a:t> </a:t>
            </a:r>
            <a:endParaRPr lang="el-GR" sz="4400" dirty="0"/>
          </a:p>
        </p:txBody>
      </p:sp>
    </p:spTree>
    <p:extLst>
      <p:ext uri="{BB962C8B-B14F-4D97-AF65-F5344CB8AC3E}">
        <p14:creationId xmlns:p14="http://schemas.microsoft.com/office/powerpoint/2010/main" val="424610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l-GR" dirty="0" err="1"/>
              <a:t>Ολες</a:t>
            </a:r>
            <a:r>
              <a:rPr lang="el-GR" dirty="0"/>
              <a:t> οι  ταινίες θρίλερ δημιουργούνται με σκοπό να προκαλέσουν </a:t>
            </a:r>
            <a:r>
              <a:rPr lang="el-GR" dirty="0" err="1"/>
              <a:t>φόβο,αποστροφή,τρόμο</a:t>
            </a:r>
            <a:r>
              <a:rPr lang="el-GR" dirty="0"/>
              <a:t> και αγωνία στο θεατή . Η πλοκή αυτών των ταινιών συνήθως αφορά </a:t>
            </a:r>
            <a:r>
              <a:rPr lang="el-GR" dirty="0" err="1"/>
              <a:t>βαμπίρ,ζόμπι,μούμιες,τέρατα,κατα</a:t>
            </a:r>
            <a:r>
              <a:rPr lang="el-GR" dirty="0"/>
              <a:t> </a:t>
            </a:r>
            <a:r>
              <a:rPr lang="el-GR" dirty="0" err="1"/>
              <a:t>συρροήν</a:t>
            </a:r>
            <a:endParaRPr lang="el-GR" dirty="0"/>
          </a:p>
          <a:p>
            <a:pPr marL="0" indent="0">
              <a:buNone/>
            </a:pPr>
            <a:r>
              <a:rPr lang="el-GR" dirty="0" smtClean="0"/>
              <a:t>     </a:t>
            </a:r>
            <a:r>
              <a:rPr lang="el-GR" dirty="0" err="1" smtClean="0"/>
              <a:t>δολοφόνους,πνευματα,δαιμονες</a:t>
            </a:r>
            <a:r>
              <a:rPr lang="el-GR" dirty="0" smtClean="0"/>
              <a:t> </a:t>
            </a:r>
            <a:r>
              <a:rPr lang="el-GR" dirty="0"/>
              <a:t>και άλλους χαρακτήρες </a:t>
            </a:r>
            <a:r>
              <a:rPr lang="el-GR" dirty="0" smtClean="0"/>
              <a:t>      που </a:t>
            </a:r>
            <a:r>
              <a:rPr lang="el-GR" dirty="0"/>
              <a:t>μπορούν να προκαλέσουν φόβο. Στα πρώτα χρόνια του κινηματογράφου , τα σενάρια όλων των ταινιών θρίλερ εμπνέονταν από χαρακτήρες και ιστορίες της κλασσικής λογοτεχνίας όπως ο Δράκουλας, ο </a:t>
            </a:r>
            <a:r>
              <a:rPr lang="el-GR" dirty="0" err="1"/>
              <a:t>Φράνκενστάϊν</a:t>
            </a:r>
            <a:r>
              <a:rPr lang="el-GR" dirty="0"/>
              <a:t>, Η μούμια, το φάντασμα της όπερας και </a:t>
            </a:r>
            <a:r>
              <a:rPr lang="el-GR" dirty="0" err="1"/>
              <a:t>άλλα.Ολες</a:t>
            </a:r>
            <a:r>
              <a:rPr lang="el-GR" dirty="0"/>
              <a:t> οι ταινίες θρίλερ  έχουν κατηγορηθεί για την ωμή τους βία</a:t>
            </a:r>
          </a:p>
        </p:txBody>
      </p:sp>
      <p:sp>
        <p:nvSpPr>
          <p:cNvPr id="3" name="Τίτλος 2"/>
          <p:cNvSpPr>
            <a:spLocks noGrp="1"/>
          </p:cNvSpPr>
          <p:nvPr>
            <p:ph type="title"/>
          </p:nvPr>
        </p:nvSpPr>
        <p:spPr/>
        <p:txBody>
          <a:bodyPr/>
          <a:lstStyle/>
          <a:p>
            <a:r>
              <a:rPr lang="el-GR" sz="4400" dirty="0" smtClean="0"/>
              <a:t>Περίληψη</a:t>
            </a:r>
            <a:endParaRPr lang="el-GR" sz="4400" dirty="0"/>
          </a:p>
        </p:txBody>
      </p:sp>
    </p:spTree>
    <p:extLst>
      <p:ext uri="{BB962C8B-B14F-4D97-AF65-F5344CB8AC3E}">
        <p14:creationId xmlns:p14="http://schemas.microsoft.com/office/powerpoint/2010/main" val="39594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a:p>
        </p:txBody>
      </p:sp>
      <p:sp>
        <p:nvSpPr>
          <p:cNvPr id="3" name="Τίτλος 2"/>
          <p:cNvSpPr>
            <a:spLocks noGrp="1"/>
          </p:cNvSpPr>
          <p:nvPr>
            <p:ph type="title"/>
          </p:nvPr>
        </p:nvSpPr>
        <p:spPr/>
        <p:txBody>
          <a:bodyPr/>
          <a:lstStyle/>
          <a:p>
            <a:r>
              <a:rPr lang="el-GR" sz="4400" dirty="0" smtClean="0"/>
              <a:t>Ερωτηματολόγιο </a:t>
            </a:r>
            <a:endParaRPr lang="el-GR" sz="4400" dirty="0"/>
          </a:p>
        </p:txBody>
      </p:sp>
    </p:spTree>
    <p:extLst>
      <p:ext uri="{BB962C8B-B14F-4D97-AF65-F5344CB8AC3E}">
        <p14:creationId xmlns:p14="http://schemas.microsoft.com/office/powerpoint/2010/main" val="106070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4400" dirty="0" smtClean="0"/>
              <a:t>Διάγραμμα ανά ηλικία</a:t>
            </a:r>
            <a:endParaRPr lang="el-GR" sz="4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6120680" cy="448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13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a:p>
            <a:r>
              <a:rPr lang="el-GR" dirty="0"/>
              <a:t>Μέλη Ομάδας</a:t>
            </a:r>
          </a:p>
          <a:p>
            <a:r>
              <a:rPr lang="el-GR" dirty="0" err="1"/>
              <a:t>Δρακουλάκου</a:t>
            </a:r>
            <a:r>
              <a:rPr lang="el-GR" dirty="0"/>
              <a:t> Ιουλία</a:t>
            </a:r>
          </a:p>
          <a:p>
            <a:r>
              <a:rPr lang="el-GR" dirty="0" err="1"/>
              <a:t>Δούρος</a:t>
            </a:r>
            <a:r>
              <a:rPr lang="el-GR" dirty="0"/>
              <a:t> Δημήτρης</a:t>
            </a:r>
          </a:p>
          <a:p>
            <a:r>
              <a:rPr lang="el-GR" dirty="0"/>
              <a:t>Θωμόπουλος Συμεών</a:t>
            </a:r>
          </a:p>
          <a:p>
            <a:r>
              <a:rPr lang="el-GR" dirty="0" err="1"/>
              <a:t>Κατσαφάρου</a:t>
            </a:r>
            <a:r>
              <a:rPr lang="el-GR" dirty="0"/>
              <a:t> Ελευθερία</a:t>
            </a:r>
          </a:p>
          <a:p>
            <a:r>
              <a:rPr lang="el-GR" dirty="0" err="1"/>
              <a:t>Κολέτση</a:t>
            </a:r>
            <a:r>
              <a:rPr lang="el-GR" dirty="0"/>
              <a:t> Άννα</a:t>
            </a:r>
          </a:p>
          <a:p>
            <a:r>
              <a:rPr lang="el-GR" dirty="0" err="1"/>
              <a:t>Κοτσίκου</a:t>
            </a:r>
            <a:r>
              <a:rPr lang="el-GR" dirty="0"/>
              <a:t> Κωνσταντίνα</a:t>
            </a:r>
          </a:p>
          <a:p>
            <a:endParaRPr lang="el-GR" dirty="0"/>
          </a:p>
          <a:p>
            <a:endParaRPr lang="el-GR" dirty="0"/>
          </a:p>
        </p:txBody>
      </p:sp>
      <p:sp>
        <p:nvSpPr>
          <p:cNvPr id="3" name="Τίτλος 2"/>
          <p:cNvSpPr>
            <a:spLocks noGrp="1"/>
          </p:cNvSpPr>
          <p:nvPr>
            <p:ph type="title"/>
          </p:nvPr>
        </p:nvSpPr>
        <p:spPr/>
        <p:txBody>
          <a:bodyPr/>
          <a:lstStyle/>
          <a:p>
            <a:r>
              <a:rPr lang="el-GR" sz="4000" dirty="0" smtClean="0"/>
              <a:t>1</a:t>
            </a:r>
            <a:r>
              <a:rPr lang="el-GR" sz="4000" baseline="30000" dirty="0" smtClean="0"/>
              <a:t>η</a:t>
            </a:r>
            <a:r>
              <a:rPr lang="el-GR" sz="4000" dirty="0" smtClean="0"/>
              <a:t> υποομάδα: </a:t>
            </a:r>
            <a:r>
              <a:rPr lang="el-GR" sz="4000" dirty="0" err="1" smtClean="0"/>
              <a:t>Κωμοδία</a:t>
            </a:r>
            <a:r>
              <a:rPr lang="el-GR" sz="4000" dirty="0" smtClean="0"/>
              <a:t> </a:t>
            </a:r>
            <a:endParaRPr lang="el-GR"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0968"/>
            <a:ext cx="3793881" cy="25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61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85000" lnSpcReduction="20000"/>
          </a:bodyPr>
          <a:lstStyle/>
          <a:p>
            <a:r>
              <a:rPr lang="el-GR" dirty="0"/>
              <a:t>Στα πλαίσια του μαθήματος του Project </a:t>
            </a:r>
            <a:r>
              <a:rPr lang="el-GR" dirty="0" smtClean="0"/>
              <a:t>εμείς τα </a:t>
            </a:r>
            <a:r>
              <a:rPr lang="el-GR" dirty="0"/>
              <a:t>μέλη της Α΄ Ομάδας αλλά και οι υπόλοιπες ομάδες έχουμε κάνει κάποια πρώτα βήματα για την εργασία της τάξης μας με θέμα Κινηματογράφος- Τέχνη- Ψυχαγωγία.                                                                                                                 Αρχικά αναζητήσαμε  πληροφορίες σχετικά με το είδος ταινιών που είχε  αναλάβει ο κάθε ένας. Στη συνέχεια μας ανατέθηκε να δημιουργήσουμε δύο εξώφυλλα ,  ένα γενικό για το θέμα της εργασίας και ένα για το θέμα της κάθε ομάδας. Μετά αναλάβαμε να συνοψίσουμε με μία περίληψη τα είδη ταινιών της ομάδας μας μαζί με ορισμένες πληροφορίες για το κάθε ένα. Παράλληλα με όλα αυτά αναζητούσαμε διάφορες ερωτήσεις για το ερωτηματολόγιο της εργασίας μας.            Ακόμα όμως υπάρχουν πολλά βήματα που πρέπει να γίνουν για να ολοκληρωθεί η εργασία του Project , όπως να τελειώσουμε το ερωτηματολόγιο, να κάνουμε τις ερωτήσεις σε άτομα και διάφορα άλλα βήματα.</a:t>
            </a:r>
          </a:p>
        </p:txBody>
      </p:sp>
      <p:sp>
        <p:nvSpPr>
          <p:cNvPr id="3" name="Τίτλος 2"/>
          <p:cNvSpPr>
            <a:spLocks noGrp="1"/>
          </p:cNvSpPr>
          <p:nvPr>
            <p:ph type="title"/>
          </p:nvPr>
        </p:nvSpPr>
        <p:spPr/>
        <p:txBody>
          <a:bodyPr/>
          <a:lstStyle/>
          <a:p>
            <a:r>
              <a:rPr lang="el-GR" sz="4400" dirty="0" smtClean="0"/>
              <a:t>Εισαγωγή</a:t>
            </a:r>
            <a:endParaRPr lang="el-GR" sz="4400" dirty="0"/>
          </a:p>
        </p:txBody>
      </p:sp>
    </p:spTree>
    <p:extLst>
      <p:ext uri="{BB962C8B-B14F-4D97-AF65-F5344CB8AC3E}">
        <p14:creationId xmlns:p14="http://schemas.microsoft.com/office/powerpoint/2010/main" val="127399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4400" dirty="0" smtClean="0"/>
              <a:t>1</a:t>
            </a:r>
            <a:r>
              <a:rPr lang="el-GR" sz="4400" baseline="30000" dirty="0" smtClean="0"/>
              <a:t>η</a:t>
            </a:r>
            <a:r>
              <a:rPr lang="el-GR" sz="4400" dirty="0" smtClean="0"/>
              <a:t> ερώτηση</a:t>
            </a:r>
            <a:endParaRPr lang="el-GR" sz="4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9290" y="2247900"/>
            <a:ext cx="556542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91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4400" dirty="0" smtClean="0"/>
              <a:t>2</a:t>
            </a:r>
            <a:r>
              <a:rPr lang="el-GR" sz="4400" baseline="30000" dirty="0" smtClean="0"/>
              <a:t>η</a:t>
            </a:r>
            <a:r>
              <a:rPr lang="el-GR" sz="4400" dirty="0" smtClean="0"/>
              <a:t> ερώτηση</a:t>
            </a:r>
            <a:endParaRPr lang="el-GR" sz="4400"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6852" y="2248335"/>
            <a:ext cx="5450296" cy="38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305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Εξώφυλλο">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Εξώφυλλο">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4572</TotalTime>
  <Words>1241</Words>
  <Application>Microsoft Office PowerPoint</Application>
  <PresentationFormat>Προβολή στην οθόνη (4:3)</PresentationFormat>
  <Paragraphs>90</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Εξώφυλλο</vt:lpstr>
      <vt:lpstr>Ερευνητική εργασία  </vt:lpstr>
      <vt:lpstr>Παρουσίαση του PowerPoint</vt:lpstr>
      <vt:lpstr>Γενική περίληψη</vt:lpstr>
      <vt:lpstr>Ερωτηματολόγιο </vt:lpstr>
      <vt:lpstr>Διάγραμμα ανά ηλικία</vt:lpstr>
      <vt:lpstr>1η υποομάδα: Κωμοδία </vt:lpstr>
      <vt:lpstr>Εισαγωγή</vt:lpstr>
      <vt:lpstr>1η ερώτηση</vt:lpstr>
      <vt:lpstr>2η ερώτηση</vt:lpstr>
      <vt:lpstr>Συμπεράσματα 1ης </vt:lpstr>
      <vt:lpstr>Συμπεράσματα 2ης </vt:lpstr>
      <vt:lpstr>Περίληψη</vt:lpstr>
      <vt:lpstr>Παρουσίαση του PowerPoint</vt:lpstr>
      <vt:lpstr>Φωτογραφίες</vt:lpstr>
      <vt:lpstr>Παρουσίαση του PowerPoint</vt:lpstr>
      <vt:lpstr>Βιβλιογραφία</vt:lpstr>
      <vt:lpstr>2η υποομάδα: Δράσης</vt:lpstr>
      <vt:lpstr>Εισαγωγή </vt:lpstr>
      <vt:lpstr>3η ερωτηση</vt:lpstr>
      <vt:lpstr>4η ερωτηση</vt:lpstr>
      <vt:lpstr>5η ερωτηση</vt:lpstr>
      <vt:lpstr>Συμπεράσματα 3ης  </vt:lpstr>
      <vt:lpstr>Συμπεράσματα 4ης</vt:lpstr>
      <vt:lpstr>Συμπεράσματα 5ης</vt:lpstr>
      <vt:lpstr>Περίληψη</vt:lpstr>
      <vt:lpstr>Βιβλιογραφία</vt:lpstr>
      <vt:lpstr>3η ομάδα </vt:lpstr>
      <vt:lpstr>4η ομάδα: Θρίλερ</vt:lpstr>
      <vt:lpstr>Εισαγωγή</vt:lpstr>
      <vt:lpstr>9η ερώτηση</vt:lpstr>
      <vt:lpstr>10η ερώτηση</vt:lpstr>
      <vt:lpstr>Συμπεράσματα 9ης </vt:lpstr>
      <vt:lpstr>Συμπεράσματα 10ης </vt:lpstr>
      <vt:lpstr>Περίληψη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Καραπάτης Πέτρος</dc:creator>
  <cp:lastModifiedBy>Καραπάτης Πέτρος</cp:lastModifiedBy>
  <cp:revision>12</cp:revision>
  <dcterms:created xsi:type="dcterms:W3CDTF">2015-05-03T06:14:09Z</dcterms:created>
  <dcterms:modified xsi:type="dcterms:W3CDTF">2015-05-11T21:36:17Z</dcterms:modified>
</cp:coreProperties>
</file>